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77" r:id="rId6"/>
    <p:sldId id="309" r:id="rId7"/>
    <p:sldId id="264" r:id="rId8"/>
    <p:sldId id="258" r:id="rId9"/>
    <p:sldId id="313" r:id="rId10"/>
    <p:sldId id="294" r:id="rId11"/>
    <p:sldId id="312" r:id="rId12"/>
    <p:sldId id="296" r:id="rId13"/>
    <p:sldId id="293" r:id="rId14"/>
    <p:sldId id="290" r:id="rId15"/>
    <p:sldId id="297" r:id="rId16"/>
    <p:sldId id="298" r:id="rId17"/>
    <p:sldId id="299" r:id="rId18"/>
    <p:sldId id="301" r:id="rId19"/>
    <p:sldId id="302" r:id="rId20"/>
    <p:sldId id="303" r:id="rId21"/>
    <p:sldId id="311" r:id="rId22"/>
    <p:sldId id="305" r:id="rId23"/>
    <p:sldId id="307"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DB74C-6AB6-4DE7-83A5-BCC045F829B6}" v="29" dt="2025-10-03T14:16:10.731"/>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32" autoAdjust="0"/>
  </p:normalViewPr>
  <p:slideViewPr>
    <p:cSldViewPr snapToGrid="0">
      <p:cViewPr varScale="1">
        <p:scale>
          <a:sx n="58" d="100"/>
          <a:sy n="58" d="100"/>
        </p:scale>
        <p:origin x="964" y="52"/>
      </p:cViewPr>
      <p:guideLst>
        <p:guide orient="horz" pos="792"/>
        <p:guide pos="3144"/>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ah Deer" userId="c5c38f8d-5631-4870-ad57-7b2312da7f7c" providerId="ADAL" clId="{AC834167-B6D1-4EF0-93FE-D9881DBED49D}"/>
    <pc:docChg chg="undo redo custSel addSld delSld modSld sldOrd">
      <pc:chgData name="Micah Deer" userId="c5c38f8d-5631-4870-ad57-7b2312da7f7c" providerId="ADAL" clId="{AC834167-B6D1-4EF0-93FE-D9881DBED49D}" dt="2025-10-03T16:04:58.210" v="3661" actId="20577"/>
      <pc:docMkLst>
        <pc:docMk/>
      </pc:docMkLst>
      <pc:sldChg chg="modSp mod">
        <pc:chgData name="Micah Deer" userId="c5c38f8d-5631-4870-ad57-7b2312da7f7c" providerId="ADAL" clId="{AC834167-B6D1-4EF0-93FE-D9881DBED49D}" dt="2025-09-24T16:29:55.996" v="27" actId="20577"/>
        <pc:sldMkLst>
          <pc:docMk/>
          <pc:sldMk cId="1642425379" sldId="256"/>
        </pc:sldMkLst>
        <pc:spChg chg="mod">
          <ac:chgData name="Micah Deer" userId="c5c38f8d-5631-4870-ad57-7b2312da7f7c" providerId="ADAL" clId="{AC834167-B6D1-4EF0-93FE-D9881DBED49D}" dt="2025-09-24T16:29:55.996" v="27" actId="20577"/>
          <ac:spMkLst>
            <pc:docMk/>
            <pc:sldMk cId="1642425379" sldId="256"/>
            <ac:spMk id="2" creationId="{216815C6-3AD0-46E6-A74A-1967BD91AF50}"/>
          </ac:spMkLst>
        </pc:spChg>
      </pc:sldChg>
      <pc:sldChg chg="modSp mod">
        <pc:chgData name="Micah Deer" userId="c5c38f8d-5631-4870-ad57-7b2312da7f7c" providerId="ADAL" clId="{AC834167-B6D1-4EF0-93FE-D9881DBED49D}" dt="2025-09-24T19:59:51.727" v="3039" actId="20577"/>
        <pc:sldMkLst>
          <pc:docMk/>
          <pc:sldMk cId="707789176" sldId="258"/>
        </pc:sldMkLst>
        <pc:spChg chg="mod">
          <ac:chgData name="Micah Deer" userId="c5c38f8d-5631-4870-ad57-7b2312da7f7c" providerId="ADAL" clId="{AC834167-B6D1-4EF0-93FE-D9881DBED49D}" dt="2025-09-24T19:59:51.727" v="3039" actId="20577"/>
          <ac:spMkLst>
            <pc:docMk/>
            <pc:sldMk cId="707789176" sldId="258"/>
            <ac:spMk id="3" creationId="{E0E74823-655C-873C-B431-57A354EC72DD}"/>
          </ac:spMkLst>
        </pc:spChg>
      </pc:sldChg>
      <pc:sldChg chg="modSp mod">
        <pc:chgData name="Micah Deer" userId="c5c38f8d-5631-4870-ad57-7b2312da7f7c" providerId="ADAL" clId="{AC834167-B6D1-4EF0-93FE-D9881DBED49D}" dt="2025-09-25T16:18:43.077" v="3232"/>
        <pc:sldMkLst>
          <pc:docMk/>
          <pc:sldMk cId="1346372204" sldId="264"/>
        </pc:sldMkLst>
        <pc:spChg chg="mod">
          <ac:chgData name="Micah Deer" userId="c5c38f8d-5631-4870-ad57-7b2312da7f7c" providerId="ADAL" clId="{AC834167-B6D1-4EF0-93FE-D9881DBED49D}" dt="2025-09-24T16:39:02.404" v="90" actId="20577"/>
          <ac:spMkLst>
            <pc:docMk/>
            <pc:sldMk cId="1346372204" sldId="264"/>
            <ac:spMk id="2" creationId="{537E1C88-627C-4655-A4FB-0BB02EDB078A}"/>
          </ac:spMkLst>
        </pc:spChg>
        <pc:spChg chg="mod">
          <ac:chgData name="Micah Deer" userId="c5c38f8d-5631-4870-ad57-7b2312da7f7c" providerId="ADAL" clId="{AC834167-B6D1-4EF0-93FE-D9881DBED49D}" dt="2025-09-25T16:18:43.077" v="3232"/>
          <ac:spMkLst>
            <pc:docMk/>
            <pc:sldMk cId="1346372204" sldId="264"/>
            <ac:spMk id="3" creationId="{033634FE-ADF0-4BC3-A0A9-447EA9DD096B}"/>
          </ac:spMkLst>
        </pc:spChg>
      </pc:sldChg>
      <pc:sldChg chg="modSp mod">
        <pc:chgData name="Micah Deer" userId="c5c38f8d-5631-4870-ad57-7b2312da7f7c" providerId="ADAL" clId="{AC834167-B6D1-4EF0-93FE-D9881DBED49D}" dt="2025-09-24T17:44:13.861" v="2872"/>
        <pc:sldMkLst>
          <pc:docMk/>
          <pc:sldMk cId="2436493926" sldId="276"/>
        </pc:sldMkLst>
        <pc:spChg chg="mod">
          <ac:chgData name="Micah Deer" userId="c5c38f8d-5631-4870-ad57-7b2312da7f7c" providerId="ADAL" clId="{AC834167-B6D1-4EF0-93FE-D9881DBED49D}" dt="2025-09-24T17:44:13.861" v="2872"/>
          <ac:spMkLst>
            <pc:docMk/>
            <pc:sldMk cId="2436493926" sldId="276"/>
            <ac:spMk id="3" creationId="{24AFFC60-19C3-4901-93F7-7AAF4C09F8C6}"/>
          </ac:spMkLst>
        </pc:spChg>
      </pc:sldChg>
      <pc:sldChg chg="modSp mod modNotesTx">
        <pc:chgData name="Micah Deer" userId="c5c38f8d-5631-4870-ad57-7b2312da7f7c" providerId="ADAL" clId="{AC834167-B6D1-4EF0-93FE-D9881DBED49D}" dt="2025-09-24T16:37:08.197" v="54" actId="20577"/>
        <pc:sldMkLst>
          <pc:docMk/>
          <pc:sldMk cId="2243494996" sldId="277"/>
        </pc:sldMkLst>
        <pc:spChg chg="mod">
          <ac:chgData name="Micah Deer" userId="c5c38f8d-5631-4870-ad57-7b2312da7f7c" providerId="ADAL" clId="{AC834167-B6D1-4EF0-93FE-D9881DBED49D}" dt="2025-09-24T16:37:01.084" v="47" actId="20577"/>
          <ac:spMkLst>
            <pc:docMk/>
            <pc:sldMk cId="2243494996" sldId="277"/>
            <ac:spMk id="3" creationId="{35E3EA69-4E0E-41BD-8095-A124225A2647}"/>
          </ac:spMkLst>
        </pc:spChg>
      </pc:sldChg>
      <pc:sldChg chg="del">
        <pc:chgData name="Micah Deer" userId="c5c38f8d-5631-4870-ad57-7b2312da7f7c" providerId="ADAL" clId="{AC834167-B6D1-4EF0-93FE-D9881DBED49D}" dt="2025-09-24T16:58:53.944" v="882" actId="47"/>
        <pc:sldMkLst>
          <pc:docMk/>
          <pc:sldMk cId="4252466045" sldId="279"/>
        </pc:sldMkLst>
      </pc:sldChg>
      <pc:sldChg chg="modSp mod">
        <pc:chgData name="Micah Deer" userId="c5c38f8d-5631-4870-ad57-7b2312da7f7c" providerId="ADAL" clId="{AC834167-B6D1-4EF0-93FE-D9881DBED49D}" dt="2025-10-03T14:27:05.102" v="3658" actId="1076"/>
        <pc:sldMkLst>
          <pc:docMk/>
          <pc:sldMk cId="2934127234" sldId="293"/>
        </pc:sldMkLst>
        <pc:spChg chg="mod">
          <ac:chgData name="Micah Deer" userId="c5c38f8d-5631-4870-ad57-7b2312da7f7c" providerId="ADAL" clId="{AC834167-B6D1-4EF0-93FE-D9881DBED49D}" dt="2025-09-24T16:50:13.936" v="635" actId="1076"/>
          <ac:spMkLst>
            <pc:docMk/>
            <pc:sldMk cId="2934127234" sldId="293"/>
            <ac:spMk id="2" creationId="{869FC96A-2F3F-4153-08CC-037C741851A5}"/>
          </ac:spMkLst>
        </pc:spChg>
        <pc:spChg chg="mod">
          <ac:chgData name="Micah Deer" userId="c5c38f8d-5631-4870-ad57-7b2312da7f7c" providerId="ADAL" clId="{AC834167-B6D1-4EF0-93FE-D9881DBED49D}" dt="2025-10-03T14:27:05.102" v="3658" actId="1076"/>
          <ac:spMkLst>
            <pc:docMk/>
            <pc:sldMk cId="2934127234" sldId="293"/>
            <ac:spMk id="3" creationId="{A0E27C10-4FF7-855A-182B-656E64F9D3CE}"/>
          </ac:spMkLst>
        </pc:spChg>
      </pc:sldChg>
      <pc:sldChg chg="modSp mod">
        <pc:chgData name="Micah Deer" userId="c5c38f8d-5631-4870-ad57-7b2312da7f7c" providerId="ADAL" clId="{AC834167-B6D1-4EF0-93FE-D9881DBED49D}" dt="2025-09-24T16:46:01.954" v="440" actId="20577"/>
        <pc:sldMkLst>
          <pc:docMk/>
          <pc:sldMk cId="3554299230" sldId="294"/>
        </pc:sldMkLst>
        <pc:spChg chg="mod">
          <ac:chgData name="Micah Deer" userId="c5c38f8d-5631-4870-ad57-7b2312da7f7c" providerId="ADAL" clId="{AC834167-B6D1-4EF0-93FE-D9881DBED49D}" dt="2025-09-24T16:46:01.954" v="440" actId="20577"/>
          <ac:spMkLst>
            <pc:docMk/>
            <pc:sldMk cId="3554299230" sldId="294"/>
            <ac:spMk id="3" creationId="{5307CB85-70F9-877B-120D-0A8729711E4B}"/>
          </ac:spMkLst>
        </pc:spChg>
      </pc:sldChg>
      <pc:sldChg chg="modSp mod">
        <pc:chgData name="Micah Deer" userId="c5c38f8d-5631-4870-ad57-7b2312da7f7c" providerId="ADAL" clId="{AC834167-B6D1-4EF0-93FE-D9881DBED49D}" dt="2025-10-03T14:16:45.033" v="3247" actId="14100"/>
        <pc:sldMkLst>
          <pc:docMk/>
          <pc:sldMk cId="3783080941" sldId="296"/>
        </pc:sldMkLst>
        <pc:spChg chg="mod">
          <ac:chgData name="Micah Deer" userId="c5c38f8d-5631-4870-ad57-7b2312da7f7c" providerId="ADAL" clId="{AC834167-B6D1-4EF0-93FE-D9881DBED49D}" dt="2025-10-03T14:16:45.033" v="3247" actId="14100"/>
          <ac:spMkLst>
            <pc:docMk/>
            <pc:sldMk cId="3783080941" sldId="296"/>
            <ac:spMk id="2" creationId="{C0BED3DE-5369-760A-FBA6-DE603CA4ACED}"/>
          </ac:spMkLst>
        </pc:spChg>
        <pc:spChg chg="mod">
          <ac:chgData name="Micah Deer" userId="c5c38f8d-5631-4870-ad57-7b2312da7f7c" providerId="ADAL" clId="{AC834167-B6D1-4EF0-93FE-D9881DBED49D}" dt="2025-10-03T14:16:28.573" v="3238" actId="1076"/>
          <ac:spMkLst>
            <pc:docMk/>
            <pc:sldMk cId="3783080941" sldId="296"/>
            <ac:spMk id="3" creationId="{1A82787B-B5A3-1010-D17F-3D4625434981}"/>
          </ac:spMkLst>
        </pc:spChg>
      </pc:sldChg>
      <pc:sldChg chg="modSp mod">
        <pc:chgData name="Micah Deer" userId="c5c38f8d-5631-4870-ad57-7b2312da7f7c" providerId="ADAL" clId="{AC834167-B6D1-4EF0-93FE-D9881DBED49D}" dt="2025-09-24T20:04:30.765" v="3155" actId="20577"/>
        <pc:sldMkLst>
          <pc:docMk/>
          <pc:sldMk cId="4222678340" sldId="297"/>
        </pc:sldMkLst>
        <pc:spChg chg="mod">
          <ac:chgData name="Micah Deer" userId="c5c38f8d-5631-4870-ad57-7b2312da7f7c" providerId="ADAL" clId="{AC834167-B6D1-4EF0-93FE-D9881DBED49D}" dt="2025-09-24T20:04:30.765" v="3155" actId="20577"/>
          <ac:spMkLst>
            <pc:docMk/>
            <pc:sldMk cId="4222678340" sldId="297"/>
            <ac:spMk id="3" creationId="{2E4A46A7-1399-73D6-752A-60A17732A9DA}"/>
          </ac:spMkLst>
        </pc:spChg>
      </pc:sldChg>
      <pc:sldChg chg="addSp delSp modSp mod">
        <pc:chgData name="Micah Deer" userId="c5c38f8d-5631-4870-ad57-7b2312da7f7c" providerId="ADAL" clId="{AC834167-B6D1-4EF0-93FE-D9881DBED49D}" dt="2025-09-24T16:55:59.975" v="849" actId="255"/>
        <pc:sldMkLst>
          <pc:docMk/>
          <pc:sldMk cId="896457429" sldId="298"/>
        </pc:sldMkLst>
        <pc:spChg chg="add mod">
          <ac:chgData name="Micah Deer" userId="c5c38f8d-5631-4870-ad57-7b2312da7f7c" providerId="ADAL" clId="{AC834167-B6D1-4EF0-93FE-D9881DBED49D}" dt="2025-09-24T16:55:59.975" v="849" actId="255"/>
          <ac:spMkLst>
            <pc:docMk/>
            <pc:sldMk cId="896457429" sldId="298"/>
            <ac:spMk id="5" creationId="{1B6A9C0A-CDDC-1F22-1064-B33D93B843F3}"/>
          </ac:spMkLst>
        </pc:spChg>
      </pc:sldChg>
      <pc:sldChg chg="modSp mod">
        <pc:chgData name="Micah Deer" userId="c5c38f8d-5631-4870-ad57-7b2312da7f7c" providerId="ADAL" clId="{AC834167-B6D1-4EF0-93FE-D9881DBED49D}" dt="2025-09-24T20:03:39.672" v="3059" actId="20577"/>
        <pc:sldMkLst>
          <pc:docMk/>
          <pc:sldMk cId="3491670710" sldId="299"/>
        </pc:sldMkLst>
        <pc:spChg chg="mod">
          <ac:chgData name="Micah Deer" userId="c5c38f8d-5631-4870-ad57-7b2312da7f7c" providerId="ADAL" clId="{AC834167-B6D1-4EF0-93FE-D9881DBED49D}" dt="2025-09-24T20:03:39.672" v="3059" actId="20577"/>
          <ac:spMkLst>
            <pc:docMk/>
            <pc:sldMk cId="3491670710" sldId="299"/>
            <ac:spMk id="3" creationId="{F218B136-3AE7-0F6B-9438-83035E80F13A}"/>
          </ac:spMkLst>
        </pc:spChg>
      </pc:sldChg>
      <pc:sldChg chg="del">
        <pc:chgData name="Micah Deer" userId="c5c38f8d-5631-4870-ad57-7b2312da7f7c" providerId="ADAL" clId="{AC834167-B6D1-4EF0-93FE-D9881DBED49D}" dt="2025-09-24T16:58:04.543" v="873" actId="47"/>
        <pc:sldMkLst>
          <pc:docMk/>
          <pc:sldMk cId="2599754145" sldId="300"/>
        </pc:sldMkLst>
      </pc:sldChg>
      <pc:sldChg chg="modSp mod">
        <pc:chgData name="Micah Deer" userId="c5c38f8d-5631-4870-ad57-7b2312da7f7c" providerId="ADAL" clId="{AC834167-B6D1-4EF0-93FE-D9881DBED49D}" dt="2025-09-24T16:58:13.894" v="875" actId="1076"/>
        <pc:sldMkLst>
          <pc:docMk/>
          <pc:sldMk cId="2743960544" sldId="301"/>
        </pc:sldMkLst>
        <pc:spChg chg="mod">
          <ac:chgData name="Micah Deer" userId="c5c38f8d-5631-4870-ad57-7b2312da7f7c" providerId="ADAL" clId="{AC834167-B6D1-4EF0-93FE-D9881DBED49D}" dt="2025-09-24T16:58:13.894" v="875" actId="1076"/>
          <ac:spMkLst>
            <pc:docMk/>
            <pc:sldMk cId="2743960544" sldId="301"/>
            <ac:spMk id="2" creationId="{378B09EC-55BD-B717-93E2-678052C4492D}"/>
          </ac:spMkLst>
        </pc:spChg>
        <pc:spChg chg="mod">
          <ac:chgData name="Micah Deer" userId="c5c38f8d-5631-4870-ad57-7b2312da7f7c" providerId="ADAL" clId="{AC834167-B6D1-4EF0-93FE-D9881DBED49D}" dt="2025-09-24T16:58:01.901" v="872" actId="113"/>
          <ac:spMkLst>
            <pc:docMk/>
            <pc:sldMk cId="2743960544" sldId="301"/>
            <ac:spMk id="3" creationId="{5639F99E-2B0F-6397-9DD3-A701145F6421}"/>
          </ac:spMkLst>
        </pc:spChg>
      </pc:sldChg>
      <pc:sldChg chg="modSp mod">
        <pc:chgData name="Micah Deer" userId="c5c38f8d-5631-4870-ad57-7b2312da7f7c" providerId="ADAL" clId="{AC834167-B6D1-4EF0-93FE-D9881DBED49D}" dt="2025-09-24T16:58:44.181" v="881" actId="255"/>
        <pc:sldMkLst>
          <pc:docMk/>
          <pc:sldMk cId="3066839556" sldId="302"/>
        </pc:sldMkLst>
        <pc:spChg chg="mod">
          <ac:chgData name="Micah Deer" userId="c5c38f8d-5631-4870-ad57-7b2312da7f7c" providerId="ADAL" clId="{AC834167-B6D1-4EF0-93FE-D9881DBED49D}" dt="2025-09-24T16:58:44.181" v="881" actId="255"/>
          <ac:spMkLst>
            <pc:docMk/>
            <pc:sldMk cId="3066839556" sldId="302"/>
            <ac:spMk id="3" creationId="{0A51C3D3-B872-49E9-9D5A-DBF830F0C42F}"/>
          </ac:spMkLst>
        </pc:spChg>
      </pc:sldChg>
      <pc:sldChg chg="modSp mod">
        <pc:chgData name="Micah Deer" userId="c5c38f8d-5631-4870-ad57-7b2312da7f7c" providerId="ADAL" clId="{AC834167-B6D1-4EF0-93FE-D9881DBED49D}" dt="2025-09-24T20:05:26.791" v="3160" actId="20577"/>
        <pc:sldMkLst>
          <pc:docMk/>
          <pc:sldMk cId="1784355756" sldId="303"/>
        </pc:sldMkLst>
        <pc:spChg chg="mod">
          <ac:chgData name="Micah Deer" userId="c5c38f8d-5631-4870-ad57-7b2312da7f7c" providerId="ADAL" clId="{AC834167-B6D1-4EF0-93FE-D9881DBED49D}" dt="2025-09-24T20:05:26.791" v="3160" actId="20577"/>
          <ac:spMkLst>
            <pc:docMk/>
            <pc:sldMk cId="1784355756" sldId="303"/>
            <ac:spMk id="3" creationId="{4EC49427-90FA-2037-8EBD-2781BF898874}"/>
          </ac:spMkLst>
        </pc:spChg>
        <pc:spChg chg="mod">
          <ac:chgData name="Micah Deer" userId="c5c38f8d-5631-4870-ad57-7b2312da7f7c" providerId="ADAL" clId="{AC834167-B6D1-4EF0-93FE-D9881DBED49D}" dt="2025-09-24T17:32:33.445" v="1051" actId="20577"/>
          <ac:spMkLst>
            <pc:docMk/>
            <pc:sldMk cId="1784355756" sldId="303"/>
            <ac:spMk id="5" creationId="{B11FA08E-2AB4-E779-0729-0EEB755E8D91}"/>
          </ac:spMkLst>
        </pc:spChg>
      </pc:sldChg>
      <pc:sldChg chg="del">
        <pc:chgData name="Micah Deer" userId="c5c38f8d-5631-4870-ad57-7b2312da7f7c" providerId="ADAL" clId="{AC834167-B6D1-4EF0-93FE-D9881DBED49D}" dt="2025-09-24T17:32:53.856" v="1052" actId="47"/>
        <pc:sldMkLst>
          <pc:docMk/>
          <pc:sldMk cId="56704105" sldId="304"/>
        </pc:sldMkLst>
      </pc:sldChg>
      <pc:sldChg chg="modSp mod ord">
        <pc:chgData name="Micah Deer" userId="c5c38f8d-5631-4870-ad57-7b2312da7f7c" providerId="ADAL" clId="{AC834167-B6D1-4EF0-93FE-D9881DBED49D}" dt="2025-09-24T20:07:41.089" v="3230"/>
        <pc:sldMkLst>
          <pc:docMk/>
          <pc:sldMk cId="2509286701" sldId="305"/>
        </pc:sldMkLst>
        <pc:spChg chg="mod">
          <ac:chgData name="Micah Deer" userId="c5c38f8d-5631-4870-ad57-7b2312da7f7c" providerId="ADAL" clId="{AC834167-B6D1-4EF0-93FE-D9881DBED49D}" dt="2025-09-24T20:06:37.904" v="3206" actId="20577"/>
          <ac:spMkLst>
            <pc:docMk/>
            <pc:sldMk cId="2509286701" sldId="305"/>
            <ac:spMk id="3" creationId="{79E81D85-41E0-0354-09BB-9700827E1DB3}"/>
          </ac:spMkLst>
        </pc:spChg>
      </pc:sldChg>
      <pc:sldChg chg="modSp mod">
        <pc:chgData name="Micah Deer" userId="c5c38f8d-5631-4870-ad57-7b2312da7f7c" providerId="ADAL" clId="{AC834167-B6D1-4EF0-93FE-D9881DBED49D}" dt="2025-09-24T16:36:43.307" v="39" actId="14100"/>
        <pc:sldMkLst>
          <pc:docMk/>
          <pc:sldMk cId="1311820839" sldId="309"/>
        </pc:sldMkLst>
        <pc:spChg chg="mod">
          <ac:chgData name="Micah Deer" userId="c5c38f8d-5631-4870-ad57-7b2312da7f7c" providerId="ADAL" clId="{AC834167-B6D1-4EF0-93FE-D9881DBED49D}" dt="2025-09-24T16:36:43.307" v="39" actId="14100"/>
          <ac:spMkLst>
            <pc:docMk/>
            <pc:sldMk cId="1311820839" sldId="309"/>
            <ac:spMk id="3" creationId="{CE195E7D-9AA2-446D-C1E2-55B0C46F97F5}"/>
          </ac:spMkLst>
        </pc:spChg>
      </pc:sldChg>
      <pc:sldChg chg="modSp mod">
        <pc:chgData name="Micah Deer" userId="c5c38f8d-5631-4870-ad57-7b2312da7f7c" providerId="ADAL" clId="{AC834167-B6D1-4EF0-93FE-D9881DBED49D}" dt="2025-09-25T15:56:08.289" v="3231" actId="20577"/>
        <pc:sldMkLst>
          <pc:docMk/>
          <pc:sldMk cId="3761200424" sldId="311"/>
        </pc:sldMkLst>
        <pc:spChg chg="mod">
          <ac:chgData name="Micah Deer" userId="c5c38f8d-5631-4870-ad57-7b2312da7f7c" providerId="ADAL" clId="{AC834167-B6D1-4EF0-93FE-D9881DBED49D}" dt="2025-09-25T15:56:08.289" v="3231" actId="20577"/>
          <ac:spMkLst>
            <pc:docMk/>
            <pc:sldMk cId="3761200424" sldId="311"/>
            <ac:spMk id="3" creationId="{87DB0BD5-A1D6-E4E3-3AE0-0DAA503D5544}"/>
          </ac:spMkLst>
        </pc:spChg>
      </pc:sldChg>
      <pc:sldChg chg="modSp mod">
        <pc:chgData name="Micah Deer" userId="c5c38f8d-5631-4870-ad57-7b2312da7f7c" providerId="ADAL" clId="{AC834167-B6D1-4EF0-93FE-D9881DBED49D}" dt="2025-09-24T20:01:13.680" v="3052" actId="20577"/>
        <pc:sldMkLst>
          <pc:docMk/>
          <pc:sldMk cId="1170421211" sldId="312"/>
        </pc:sldMkLst>
        <pc:spChg chg="mod">
          <ac:chgData name="Micah Deer" userId="c5c38f8d-5631-4870-ad57-7b2312da7f7c" providerId="ADAL" clId="{AC834167-B6D1-4EF0-93FE-D9881DBED49D}" dt="2025-09-24T20:01:13.680" v="3052" actId="20577"/>
          <ac:spMkLst>
            <pc:docMk/>
            <pc:sldMk cId="1170421211" sldId="312"/>
            <ac:spMk id="3" creationId="{99DBACAD-1359-01D0-7738-A8E5C39A3F24}"/>
          </ac:spMkLst>
        </pc:spChg>
      </pc:sldChg>
      <pc:sldChg chg="modSp add mod">
        <pc:chgData name="Micah Deer" userId="c5c38f8d-5631-4870-ad57-7b2312da7f7c" providerId="ADAL" clId="{AC834167-B6D1-4EF0-93FE-D9881DBED49D}" dt="2025-10-03T16:04:58.210" v="3661" actId="20577"/>
        <pc:sldMkLst>
          <pc:docMk/>
          <pc:sldMk cId="130881422" sldId="313"/>
        </pc:sldMkLst>
        <pc:spChg chg="mod">
          <ac:chgData name="Micah Deer" userId="c5c38f8d-5631-4870-ad57-7b2312da7f7c" providerId="ADAL" clId="{AC834167-B6D1-4EF0-93FE-D9881DBED49D}" dt="2025-10-03T14:19:01.172" v="3275" actId="14100"/>
          <ac:spMkLst>
            <pc:docMk/>
            <pc:sldMk cId="130881422" sldId="313"/>
            <ac:spMk id="2" creationId="{101872D9-CA7D-E3CE-1120-A88758EB514C}"/>
          </ac:spMkLst>
        </pc:spChg>
        <pc:spChg chg="mod">
          <ac:chgData name="Micah Deer" userId="c5c38f8d-5631-4870-ad57-7b2312da7f7c" providerId="ADAL" clId="{AC834167-B6D1-4EF0-93FE-D9881DBED49D}" dt="2025-10-03T16:04:58.210" v="3661" actId="20577"/>
          <ac:spMkLst>
            <pc:docMk/>
            <pc:sldMk cId="130881422" sldId="313"/>
            <ac:spMk id="3" creationId="{2E89EC09-0211-F3C7-F7C3-46F343CDAF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10/3/2025</a:t>
            </a:fld>
            <a:endParaRPr lang="en-US"/>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a:p>
        </p:txBody>
      </p:sp>
    </p:spTree>
    <p:extLst>
      <p:ext uri="{BB962C8B-B14F-4D97-AF65-F5344CB8AC3E}">
        <p14:creationId xmlns:p14="http://schemas.microsoft.com/office/powerpoint/2010/main" val="248261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4B55-9668-11AA-FD9E-A7D289F6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92261-08EB-C57C-1CF9-A1DF980F4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2930D-F2E1-E84C-A346-FB4AC72110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D1F0E7-D52A-2A9B-6C0F-30B2EEECF4C7}"/>
              </a:ext>
            </a:extLst>
          </p:cNvPr>
          <p:cNvSpPr>
            <a:spLocks noGrp="1"/>
          </p:cNvSpPr>
          <p:nvPr>
            <p:ph type="sldNum" sz="quarter" idx="5"/>
          </p:nvPr>
        </p:nvSpPr>
        <p:spPr/>
        <p:txBody>
          <a:bodyPr/>
          <a:lstStyle/>
          <a:p>
            <a:fld id="{10895658-EA1F-4910-80AB-4DA76E167475}" type="slidenum">
              <a:rPr lang="en-US" smtClean="0"/>
              <a:t>12</a:t>
            </a:fld>
            <a:endParaRPr lang="en-US"/>
          </a:p>
        </p:txBody>
      </p:sp>
    </p:spTree>
    <p:extLst>
      <p:ext uri="{BB962C8B-B14F-4D97-AF65-F5344CB8AC3E}">
        <p14:creationId xmlns:p14="http://schemas.microsoft.com/office/powerpoint/2010/main" val="410416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395A-9E98-5411-12E3-D6DB29574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7B8CD-F74F-45CD-4D6C-1116BD176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11684-53A0-2672-3802-CD1EE955EB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750E48-60C6-9138-5E4A-469724AFA643}"/>
              </a:ext>
            </a:extLst>
          </p:cNvPr>
          <p:cNvSpPr>
            <a:spLocks noGrp="1"/>
          </p:cNvSpPr>
          <p:nvPr>
            <p:ph type="sldNum" sz="quarter" idx="5"/>
          </p:nvPr>
        </p:nvSpPr>
        <p:spPr/>
        <p:txBody>
          <a:bodyPr/>
          <a:lstStyle/>
          <a:p>
            <a:fld id="{10895658-EA1F-4910-80AB-4DA76E167475}" type="slidenum">
              <a:rPr lang="en-US" smtClean="0"/>
              <a:t>13</a:t>
            </a:fld>
            <a:endParaRPr lang="en-US"/>
          </a:p>
        </p:txBody>
      </p:sp>
    </p:spTree>
    <p:extLst>
      <p:ext uri="{BB962C8B-B14F-4D97-AF65-F5344CB8AC3E}">
        <p14:creationId xmlns:p14="http://schemas.microsoft.com/office/powerpoint/2010/main" val="16779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9E3B-B25F-72C3-4BA0-911FBFA2F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C8174-7524-EBB5-9EA7-FAF85FE52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4C2FD-76CE-286D-01E7-F44B35894F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DE2313-7682-95DC-8E77-468C4D5E54C3}"/>
              </a:ext>
            </a:extLst>
          </p:cNvPr>
          <p:cNvSpPr>
            <a:spLocks noGrp="1"/>
          </p:cNvSpPr>
          <p:nvPr>
            <p:ph type="sldNum" sz="quarter" idx="5"/>
          </p:nvPr>
        </p:nvSpPr>
        <p:spPr/>
        <p:txBody>
          <a:bodyPr/>
          <a:lstStyle/>
          <a:p>
            <a:fld id="{10895658-EA1F-4910-80AB-4DA76E167475}" type="slidenum">
              <a:rPr lang="en-US" smtClean="0"/>
              <a:t>14</a:t>
            </a:fld>
            <a:endParaRPr lang="en-US"/>
          </a:p>
        </p:txBody>
      </p:sp>
    </p:spTree>
    <p:extLst>
      <p:ext uri="{BB962C8B-B14F-4D97-AF65-F5344CB8AC3E}">
        <p14:creationId xmlns:p14="http://schemas.microsoft.com/office/powerpoint/2010/main" val="221283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1565-91B9-89AF-3450-796D6E676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03AA7-3901-DCA9-D8EE-BD0C1BCF5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4F683-0C77-3FF7-B919-DAE4979B0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1C308A-2928-F705-52B3-39965151B51B}"/>
              </a:ext>
            </a:extLst>
          </p:cNvPr>
          <p:cNvSpPr>
            <a:spLocks noGrp="1"/>
          </p:cNvSpPr>
          <p:nvPr>
            <p:ph type="sldNum" sz="quarter" idx="5"/>
          </p:nvPr>
        </p:nvSpPr>
        <p:spPr/>
        <p:txBody>
          <a:bodyPr/>
          <a:lstStyle/>
          <a:p>
            <a:fld id="{10895658-EA1F-4910-80AB-4DA76E167475}" type="slidenum">
              <a:rPr lang="en-US" smtClean="0"/>
              <a:t>15</a:t>
            </a:fld>
            <a:endParaRPr lang="en-US"/>
          </a:p>
        </p:txBody>
      </p:sp>
    </p:spTree>
    <p:extLst>
      <p:ext uri="{BB962C8B-B14F-4D97-AF65-F5344CB8AC3E}">
        <p14:creationId xmlns:p14="http://schemas.microsoft.com/office/powerpoint/2010/main" val="237400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920E-FFB6-0447-E190-39C15029A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5E45A-0D3E-9BA1-DD96-59D85E249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04D98-FC8D-7EC5-7AE9-7FC2D61785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9C238F-3618-BA5E-948E-7A5DBD810D8F}"/>
              </a:ext>
            </a:extLst>
          </p:cNvPr>
          <p:cNvSpPr>
            <a:spLocks noGrp="1"/>
          </p:cNvSpPr>
          <p:nvPr>
            <p:ph type="sldNum" sz="quarter" idx="5"/>
          </p:nvPr>
        </p:nvSpPr>
        <p:spPr/>
        <p:txBody>
          <a:bodyPr/>
          <a:lstStyle/>
          <a:p>
            <a:fld id="{10895658-EA1F-4910-80AB-4DA76E167475}" type="slidenum">
              <a:rPr lang="en-US" smtClean="0"/>
              <a:t>16</a:t>
            </a:fld>
            <a:endParaRPr lang="en-US"/>
          </a:p>
        </p:txBody>
      </p:sp>
    </p:spTree>
    <p:extLst>
      <p:ext uri="{BB962C8B-B14F-4D97-AF65-F5344CB8AC3E}">
        <p14:creationId xmlns:p14="http://schemas.microsoft.com/office/powerpoint/2010/main" val="2330715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F891-22C5-6AB8-D026-AFA0A12FB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114AD-B518-601E-B61B-BDC5A0B95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A1C49-ACA5-083A-3C4D-32BE45E54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EC511D-9ECB-8387-8650-D129D0276FFF}"/>
              </a:ext>
            </a:extLst>
          </p:cNvPr>
          <p:cNvSpPr>
            <a:spLocks noGrp="1"/>
          </p:cNvSpPr>
          <p:nvPr>
            <p:ph type="sldNum" sz="quarter" idx="5"/>
          </p:nvPr>
        </p:nvSpPr>
        <p:spPr/>
        <p:txBody>
          <a:bodyPr/>
          <a:lstStyle/>
          <a:p>
            <a:fld id="{10895658-EA1F-4910-80AB-4DA76E167475}" type="slidenum">
              <a:rPr lang="en-US" smtClean="0"/>
              <a:t>17</a:t>
            </a:fld>
            <a:endParaRPr lang="en-US"/>
          </a:p>
        </p:txBody>
      </p:sp>
    </p:spTree>
    <p:extLst>
      <p:ext uri="{BB962C8B-B14F-4D97-AF65-F5344CB8AC3E}">
        <p14:creationId xmlns:p14="http://schemas.microsoft.com/office/powerpoint/2010/main" val="240735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611A-8C89-2408-FD88-358E12C9A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7510C-9FBA-9C5A-D63B-F284478A0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E9C7D-9613-3FED-66A7-955F6A19D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01335A-26C6-33EC-F407-638A7E95A5E0}"/>
              </a:ext>
            </a:extLst>
          </p:cNvPr>
          <p:cNvSpPr>
            <a:spLocks noGrp="1"/>
          </p:cNvSpPr>
          <p:nvPr>
            <p:ph type="sldNum" sz="quarter" idx="5"/>
          </p:nvPr>
        </p:nvSpPr>
        <p:spPr/>
        <p:txBody>
          <a:bodyPr/>
          <a:lstStyle/>
          <a:p>
            <a:fld id="{10895658-EA1F-4910-80AB-4DA76E167475}" type="slidenum">
              <a:rPr lang="en-US" smtClean="0"/>
              <a:t>18</a:t>
            </a:fld>
            <a:endParaRPr lang="en-US"/>
          </a:p>
        </p:txBody>
      </p:sp>
    </p:spTree>
    <p:extLst>
      <p:ext uri="{BB962C8B-B14F-4D97-AF65-F5344CB8AC3E}">
        <p14:creationId xmlns:p14="http://schemas.microsoft.com/office/powerpoint/2010/main" val="154844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FE89-D93B-EE11-C92B-96598E820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AE75D-BC54-508E-9898-E7AE9BC4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2427B-20FA-62A2-057E-F0D12DE077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333302-9B36-669B-F2A2-AAF2BC3886BB}"/>
              </a:ext>
            </a:extLst>
          </p:cNvPr>
          <p:cNvSpPr>
            <a:spLocks noGrp="1"/>
          </p:cNvSpPr>
          <p:nvPr>
            <p:ph type="sldNum" sz="quarter" idx="5"/>
          </p:nvPr>
        </p:nvSpPr>
        <p:spPr/>
        <p:txBody>
          <a:bodyPr/>
          <a:lstStyle/>
          <a:p>
            <a:fld id="{10895658-EA1F-4910-80AB-4DA76E167475}" type="slidenum">
              <a:rPr lang="en-US" smtClean="0"/>
              <a:t>19</a:t>
            </a:fld>
            <a:endParaRPr lang="en-US"/>
          </a:p>
        </p:txBody>
      </p:sp>
    </p:spTree>
    <p:extLst>
      <p:ext uri="{BB962C8B-B14F-4D97-AF65-F5344CB8AC3E}">
        <p14:creationId xmlns:p14="http://schemas.microsoft.com/office/powerpoint/2010/main" val="3115804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4F8A7-85EC-D467-E05B-32F135E22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A4CF7-CE1E-0460-B3CF-83E61CFDF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8167C-4A34-B81B-71A6-AC9386DC5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EA6010-9611-589D-71DD-94BCDA4A254F}"/>
              </a:ext>
            </a:extLst>
          </p:cNvPr>
          <p:cNvSpPr>
            <a:spLocks noGrp="1"/>
          </p:cNvSpPr>
          <p:nvPr>
            <p:ph type="sldNum" sz="quarter" idx="5"/>
          </p:nvPr>
        </p:nvSpPr>
        <p:spPr/>
        <p:txBody>
          <a:bodyPr/>
          <a:lstStyle/>
          <a:p>
            <a:fld id="{10895658-EA1F-4910-80AB-4DA76E167475}" type="slidenum">
              <a:rPr lang="en-US" smtClean="0"/>
              <a:t>20</a:t>
            </a:fld>
            <a:endParaRPr lang="en-US"/>
          </a:p>
        </p:txBody>
      </p:sp>
    </p:spTree>
    <p:extLst>
      <p:ext uri="{BB962C8B-B14F-4D97-AF65-F5344CB8AC3E}">
        <p14:creationId xmlns:p14="http://schemas.microsoft.com/office/powerpoint/2010/main" val="322699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save questions for the end, if possible, to ensure we can get through all grant details.</a:t>
            </a:r>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a:p>
        </p:txBody>
      </p:sp>
    </p:spTree>
    <p:extLst>
      <p:ext uri="{BB962C8B-B14F-4D97-AF65-F5344CB8AC3E}">
        <p14:creationId xmlns:p14="http://schemas.microsoft.com/office/powerpoint/2010/main" val="321771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 don't forget to validate your parking on the way out!</a:t>
            </a:r>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21</a:t>
            </a:fld>
            <a:endParaRPr lang="en-US"/>
          </a:p>
        </p:txBody>
      </p:sp>
    </p:spTree>
    <p:extLst>
      <p:ext uri="{BB962C8B-B14F-4D97-AF65-F5344CB8AC3E}">
        <p14:creationId xmlns:p14="http://schemas.microsoft.com/office/powerpoint/2010/main" val="360712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F3E-A728-C1EC-CD02-C22A8FEAE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E300C-BFCE-AA5F-00CC-6A3E05A73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770B2-9ED8-0F3D-EFF9-313BBA1E3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2FD2FA-BE35-CAD0-A80A-E2335F2B614E}"/>
              </a:ext>
            </a:extLst>
          </p:cNvPr>
          <p:cNvSpPr>
            <a:spLocks noGrp="1"/>
          </p:cNvSpPr>
          <p:nvPr>
            <p:ph type="sldNum" sz="quarter" idx="5"/>
          </p:nvPr>
        </p:nvSpPr>
        <p:spPr/>
        <p:txBody>
          <a:bodyPr/>
          <a:lstStyle/>
          <a:p>
            <a:fld id="{10895658-EA1F-4910-80AB-4DA76E167475}" type="slidenum">
              <a:rPr lang="en-US" smtClean="0"/>
              <a:t>3</a:t>
            </a:fld>
            <a:endParaRPr lang="en-US"/>
          </a:p>
        </p:txBody>
      </p:sp>
    </p:spTree>
    <p:extLst>
      <p:ext uri="{BB962C8B-B14F-4D97-AF65-F5344CB8AC3E}">
        <p14:creationId xmlns:p14="http://schemas.microsoft.com/office/powerpoint/2010/main" val="171871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a:p>
        </p:txBody>
      </p:sp>
    </p:spTree>
    <p:extLst>
      <p:ext uri="{BB962C8B-B14F-4D97-AF65-F5344CB8AC3E}">
        <p14:creationId xmlns:p14="http://schemas.microsoft.com/office/powerpoint/2010/main" val="276956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a:p>
        </p:txBody>
      </p:sp>
    </p:spTree>
    <p:extLst>
      <p:ext uri="{BB962C8B-B14F-4D97-AF65-F5344CB8AC3E}">
        <p14:creationId xmlns:p14="http://schemas.microsoft.com/office/powerpoint/2010/main" val="245643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8C71E-2BD8-F599-6EF2-1B4896046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4AA20-4DF5-00D4-1250-F356197A6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B6C30-4AB1-D450-384B-BE3006F4A0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6C668C-9E79-C470-FE54-ED886D671C15}"/>
              </a:ext>
            </a:extLst>
          </p:cNvPr>
          <p:cNvSpPr>
            <a:spLocks noGrp="1"/>
          </p:cNvSpPr>
          <p:nvPr>
            <p:ph type="sldNum" sz="quarter" idx="5"/>
          </p:nvPr>
        </p:nvSpPr>
        <p:spPr/>
        <p:txBody>
          <a:bodyPr/>
          <a:lstStyle/>
          <a:p>
            <a:fld id="{10895658-EA1F-4910-80AB-4DA76E167475}" type="slidenum">
              <a:rPr lang="en-US" smtClean="0"/>
              <a:t>6</a:t>
            </a:fld>
            <a:endParaRPr lang="en-US"/>
          </a:p>
        </p:txBody>
      </p:sp>
    </p:spTree>
    <p:extLst>
      <p:ext uri="{BB962C8B-B14F-4D97-AF65-F5344CB8AC3E}">
        <p14:creationId xmlns:p14="http://schemas.microsoft.com/office/powerpoint/2010/main" val="176916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A9C3-4FD0-2BF3-C259-AA50A769D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D53A1-752C-63D4-73F1-C798B1B0A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87D32-B0D2-446A-5C1C-FA7BFED2EC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539DC9-324A-405D-88FE-B77D93881106}"/>
              </a:ext>
            </a:extLst>
          </p:cNvPr>
          <p:cNvSpPr>
            <a:spLocks noGrp="1"/>
          </p:cNvSpPr>
          <p:nvPr>
            <p:ph type="sldNum" sz="quarter" idx="5"/>
          </p:nvPr>
        </p:nvSpPr>
        <p:spPr/>
        <p:txBody>
          <a:bodyPr/>
          <a:lstStyle/>
          <a:p>
            <a:fld id="{10895658-EA1F-4910-80AB-4DA76E167475}" type="slidenum">
              <a:rPr lang="en-US" smtClean="0"/>
              <a:t>7</a:t>
            </a:fld>
            <a:endParaRPr lang="en-US"/>
          </a:p>
        </p:txBody>
      </p:sp>
    </p:spTree>
    <p:extLst>
      <p:ext uri="{BB962C8B-B14F-4D97-AF65-F5344CB8AC3E}">
        <p14:creationId xmlns:p14="http://schemas.microsoft.com/office/powerpoint/2010/main" val="154348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C355-13DA-1603-2DAC-3DBE1C683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9EB90-6419-045E-FDF4-18C3F4E57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F25B4-C70E-A5E7-1F1C-CF7C5F6783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BC17F5-DD98-2B0F-2E62-4D8B15D42C8D}"/>
              </a:ext>
            </a:extLst>
          </p:cNvPr>
          <p:cNvSpPr>
            <a:spLocks noGrp="1"/>
          </p:cNvSpPr>
          <p:nvPr>
            <p:ph type="sldNum" sz="quarter" idx="5"/>
          </p:nvPr>
        </p:nvSpPr>
        <p:spPr/>
        <p:txBody>
          <a:bodyPr/>
          <a:lstStyle/>
          <a:p>
            <a:fld id="{10895658-EA1F-4910-80AB-4DA76E167475}" type="slidenum">
              <a:rPr lang="en-US" smtClean="0"/>
              <a:t>9</a:t>
            </a:fld>
            <a:endParaRPr lang="en-US"/>
          </a:p>
        </p:txBody>
      </p:sp>
    </p:spTree>
    <p:extLst>
      <p:ext uri="{BB962C8B-B14F-4D97-AF65-F5344CB8AC3E}">
        <p14:creationId xmlns:p14="http://schemas.microsoft.com/office/powerpoint/2010/main" val="13329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23618-17F3-9F83-1860-D717FC5A4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60576-BAC7-05CB-258A-E2EA21764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9C8BC-E526-FE5B-357D-B62D01DF9B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46AB96-171E-1EA0-1DE4-72660BD136A1}"/>
              </a:ext>
            </a:extLst>
          </p:cNvPr>
          <p:cNvSpPr>
            <a:spLocks noGrp="1"/>
          </p:cNvSpPr>
          <p:nvPr>
            <p:ph type="sldNum" sz="quarter" idx="5"/>
          </p:nvPr>
        </p:nvSpPr>
        <p:spPr/>
        <p:txBody>
          <a:bodyPr/>
          <a:lstStyle/>
          <a:p>
            <a:fld id="{10895658-EA1F-4910-80AB-4DA76E167475}" type="slidenum">
              <a:rPr lang="en-US" smtClean="0"/>
              <a:t>10</a:t>
            </a:fld>
            <a:endParaRPr lang="en-US"/>
          </a:p>
        </p:txBody>
      </p:sp>
    </p:spTree>
    <p:extLst>
      <p:ext uri="{BB962C8B-B14F-4D97-AF65-F5344CB8AC3E}">
        <p14:creationId xmlns:p14="http://schemas.microsoft.com/office/powerpoint/2010/main" val="1156680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a:t>Click to add content</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rants@artsandscience.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Micah.Deer@artsandscience.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grants@artsandscienc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grants@artsandscienc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rtsandscience.org/stay-informed/"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artsandscienc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dirty="0"/>
              <a:t>Strategic investment Grants</a:t>
            </a:r>
          </a:p>
        </p:txBody>
      </p:sp>
      <p:pic>
        <p:nvPicPr>
          <p:cNvPr id="4" name="Picture 3" descr="A logo with colorful swirls&#10;&#10;AI-generated content may be incorrect.">
            <a:extLst>
              <a:ext uri="{FF2B5EF4-FFF2-40B4-BE49-F238E27FC236}">
                <a16:creationId xmlns:a16="http://schemas.microsoft.com/office/drawing/2014/main" id="{2446198D-571D-452B-BE2E-559B37FCE4C2}"/>
              </a:ext>
            </a:extLst>
          </p:cNvPr>
          <p:cNvPicPr>
            <a:picLocks noChangeAspect="1"/>
          </p:cNvPicPr>
          <p:nvPr/>
        </p:nvPicPr>
        <p:blipFill>
          <a:blip r:embed="rId3"/>
          <a:stretch>
            <a:fillRect/>
          </a:stretch>
        </p:blipFill>
        <p:spPr>
          <a:xfrm>
            <a:off x="9706752" y="4398606"/>
            <a:ext cx="1396677" cy="1781476"/>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6F4B6-ADD8-9F8B-CF4A-76301DF45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FC96A-2F3F-4153-08CC-037C741851A5}"/>
              </a:ext>
            </a:extLst>
          </p:cNvPr>
          <p:cNvSpPr>
            <a:spLocks noGrp="1"/>
          </p:cNvSpPr>
          <p:nvPr>
            <p:ph type="title"/>
          </p:nvPr>
        </p:nvSpPr>
        <p:spPr>
          <a:xfrm>
            <a:off x="230155" y="256499"/>
            <a:ext cx="8689909" cy="811390"/>
          </a:xfrm>
        </p:spPr>
        <p:txBody>
          <a:bodyPr>
            <a:normAutofit/>
          </a:bodyPr>
          <a:lstStyle/>
          <a:p>
            <a:r>
              <a:rPr lang="en-US" sz="4000" dirty="0"/>
              <a:t>How much can I request?</a:t>
            </a:r>
          </a:p>
        </p:txBody>
      </p:sp>
      <p:sp>
        <p:nvSpPr>
          <p:cNvPr id="3" name="Content Placeholder 2">
            <a:extLst>
              <a:ext uri="{FF2B5EF4-FFF2-40B4-BE49-F238E27FC236}">
                <a16:creationId xmlns:a16="http://schemas.microsoft.com/office/drawing/2014/main" id="{A0E27C10-4FF7-855A-182B-656E64F9D3CE}"/>
              </a:ext>
            </a:extLst>
          </p:cNvPr>
          <p:cNvSpPr>
            <a:spLocks noGrp="1"/>
          </p:cNvSpPr>
          <p:nvPr>
            <p:ph sz="half" idx="14"/>
          </p:nvPr>
        </p:nvSpPr>
        <p:spPr>
          <a:xfrm>
            <a:off x="0" y="902635"/>
            <a:ext cx="8152482" cy="5817570"/>
          </a:xfrm>
        </p:spPr>
        <p:txBody>
          <a:bodyPr vert="horz" lIns="91440" tIns="45720" rIns="91440" bIns="45720" rtlCol="0" anchor="t">
            <a:noAutofit/>
          </a:bodyPr>
          <a:lstStyle/>
          <a:p>
            <a:pPr fontAlgn="base">
              <a:lnSpc>
                <a:spcPts val="2400"/>
              </a:lnSpc>
            </a:pPr>
            <a:r>
              <a:rPr lang="en-US" sz="2400" dirty="0"/>
              <a:t>ASC will make grants up to $50,000 for projects that run October 1, 2025 to May 1, 2026.  </a:t>
            </a:r>
          </a:p>
          <a:p>
            <a:pPr marL="342900" indent="-342900" fontAlgn="base">
              <a:lnSpc>
                <a:spcPts val="2400"/>
              </a:lnSpc>
              <a:buFont typeface="Arial" panose="020B0604020202020204" pitchFamily="34" charset="0"/>
              <a:buChar char="•"/>
            </a:pPr>
            <a:r>
              <a:rPr lang="en-US" sz="1700" dirty="0"/>
              <a:t>For requests up to </a:t>
            </a:r>
            <a:r>
              <a:rPr lang="en-US" sz="1700" b="1" dirty="0"/>
              <a:t>$10,000</a:t>
            </a:r>
            <a:r>
              <a:rPr lang="en-US" sz="1700" dirty="0"/>
              <a:t>, a match is not required.  </a:t>
            </a:r>
          </a:p>
          <a:p>
            <a:pPr marL="342900" indent="-342900" fontAlgn="base">
              <a:lnSpc>
                <a:spcPts val="2400"/>
              </a:lnSpc>
              <a:buFont typeface="Arial" panose="020B0604020202020204" pitchFamily="34" charset="0"/>
              <a:buChar char="•"/>
            </a:pPr>
            <a:r>
              <a:rPr lang="en-US" sz="1700" dirty="0"/>
              <a:t>For requests up to </a:t>
            </a:r>
            <a:r>
              <a:rPr lang="en-US" sz="1700" b="1" dirty="0"/>
              <a:t>$50,000</a:t>
            </a:r>
            <a:r>
              <a:rPr lang="en-US" sz="1700" dirty="0"/>
              <a:t>, ASC requires grantees to provide 50% matching funds toward the project expenses via funding from other grants, cash, or in-kind. This requirement demonstrates additional buy-in, financial sustainability, and expansion of the impact of this request among your organization. If providing a cash match is a burden to your ability to pursue this opportunity, please contact ASC staff at </a:t>
            </a:r>
            <a:r>
              <a:rPr lang="en-US" sz="1700" dirty="0">
                <a:hlinkClick r:id="rId3">
                  <a:extLst>
                    <a:ext uri="{A12FA001-AC4F-418D-AE19-62706E023703}">
                      <ahyp:hlinkClr xmlns:ahyp="http://schemas.microsoft.com/office/drawing/2018/hyperlinkcolor" val="tx"/>
                    </a:ext>
                  </a:extLst>
                </a:hlinkClick>
              </a:rPr>
              <a:t>grants@artsandscience.org</a:t>
            </a:r>
            <a:r>
              <a:rPr lang="en-US" sz="1700" dirty="0"/>
              <a:t>. Organizations with an operating budget of $1.25 million or more must provide matching funds. </a:t>
            </a:r>
          </a:p>
          <a:p>
            <a:pPr fontAlgn="base">
              <a:lnSpc>
                <a:spcPts val="2400"/>
              </a:lnSpc>
            </a:pPr>
            <a:r>
              <a:rPr lang="en-US" sz="2000" dirty="0"/>
              <a:t>Applicants should be prepared to discuss in their application how the proposed opportunity falls outside of routine annual planning/budgeting and is a one-time strategic opportunity. </a:t>
            </a:r>
          </a:p>
          <a:p>
            <a:pPr fontAlgn="base">
              <a:lnSpc>
                <a:spcPts val="2400"/>
              </a:lnSpc>
            </a:pPr>
            <a:r>
              <a:rPr lang="en-US" sz="2000" dirty="0"/>
              <a:t>Ideally, ASC will receive one application request per fiscal year from each organization. Similarly, this grant is meant to support one initiative, rather than multiple that are unrelated to one another.</a:t>
            </a:r>
          </a:p>
        </p:txBody>
      </p:sp>
      <p:sp>
        <p:nvSpPr>
          <p:cNvPr id="6" name="Slide Number Placeholder 5">
            <a:extLst>
              <a:ext uri="{FF2B5EF4-FFF2-40B4-BE49-F238E27FC236}">
                <a16:creationId xmlns:a16="http://schemas.microsoft.com/office/drawing/2014/main" id="{860771C7-9429-9BC0-F3B3-B144DD92D915}"/>
              </a:ext>
            </a:extLst>
          </p:cNvPr>
          <p:cNvSpPr>
            <a:spLocks noGrp="1"/>
          </p:cNvSpPr>
          <p:nvPr>
            <p:ph type="sldNum" sz="quarter" idx="12"/>
          </p:nvPr>
        </p:nvSpPr>
        <p:spPr/>
        <p:txBody>
          <a:bodyPr/>
          <a:lstStyle/>
          <a:p>
            <a:fld id="{B5CEABB6-07DC-46E8-9B57-56EC44A396E5}" type="slidenum">
              <a:rPr lang="en-US" smtClean="0"/>
              <a:pPr/>
              <a:t>10</a:t>
            </a:fld>
            <a:endParaRPr lang="en-US"/>
          </a:p>
        </p:txBody>
      </p:sp>
    </p:spTree>
    <p:extLst>
      <p:ext uri="{BB962C8B-B14F-4D97-AF65-F5344CB8AC3E}">
        <p14:creationId xmlns:p14="http://schemas.microsoft.com/office/powerpoint/2010/main" val="293412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525784" y="467245"/>
            <a:ext cx="6594768" cy="1442357"/>
          </a:xfrm>
        </p:spPr>
        <p:txBody>
          <a:bodyPr>
            <a:normAutofit/>
          </a:bodyPr>
          <a:lstStyle/>
          <a:p>
            <a:r>
              <a:rPr lang="en-US"/>
              <a:t>Application components ​</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525784" y="2682551"/>
            <a:ext cx="6594768" cy="2740799"/>
          </a:xfrm>
        </p:spPr>
        <p:txBody>
          <a:bodyPr>
            <a:normAutofit fontScale="40000" lnSpcReduction="20000"/>
          </a:bodyPr>
          <a:lstStyle/>
          <a:p>
            <a:pPr marL="457200" indent="-457200">
              <a:buAutoNum type="arabicParenR"/>
            </a:pPr>
            <a:r>
              <a:rPr lang="en-US" sz="8600"/>
              <a:t>Organization Overview</a:t>
            </a:r>
          </a:p>
          <a:p>
            <a:pPr marL="457200" indent="-457200">
              <a:buAutoNum type="arabicParenR"/>
            </a:pPr>
            <a:r>
              <a:rPr lang="en-US" sz="8600"/>
              <a:t>Narrative Proposal</a:t>
            </a:r>
          </a:p>
          <a:p>
            <a:pPr marL="457200" indent="-457200">
              <a:buAutoNum type="arabicParenR"/>
            </a:pPr>
            <a:r>
              <a:rPr lang="en-US" sz="8600"/>
              <a:t>Budget</a:t>
            </a:r>
          </a:p>
          <a:p>
            <a:endParaRPr lang="en-US"/>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3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DEC6-089E-E117-6447-6AC7A4786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76884-884B-CD4A-10B9-E16ADE69CDB1}"/>
              </a:ext>
            </a:extLst>
          </p:cNvPr>
          <p:cNvSpPr>
            <a:spLocks noGrp="1"/>
          </p:cNvSpPr>
          <p:nvPr>
            <p:ph type="title"/>
          </p:nvPr>
        </p:nvSpPr>
        <p:spPr>
          <a:xfrm>
            <a:off x="1642187" y="136525"/>
            <a:ext cx="9476792" cy="979461"/>
          </a:xfrm>
        </p:spPr>
        <p:txBody>
          <a:bodyPr>
            <a:normAutofit/>
          </a:bodyPr>
          <a:lstStyle/>
          <a:p>
            <a:r>
              <a:rPr lang="en-US"/>
              <a:t>Organization Overview</a:t>
            </a:r>
            <a:endParaRPr lang="en-ZA"/>
          </a:p>
        </p:txBody>
      </p:sp>
      <p:sp>
        <p:nvSpPr>
          <p:cNvPr id="3" name="Subtitle 2">
            <a:extLst>
              <a:ext uri="{FF2B5EF4-FFF2-40B4-BE49-F238E27FC236}">
                <a16:creationId xmlns:a16="http://schemas.microsoft.com/office/drawing/2014/main" id="{2E4A46A7-1399-73D6-752A-60A17732A9DA}"/>
              </a:ext>
            </a:extLst>
          </p:cNvPr>
          <p:cNvSpPr>
            <a:spLocks noGrp="1"/>
          </p:cNvSpPr>
          <p:nvPr>
            <p:ph sz="half" idx="14"/>
          </p:nvPr>
        </p:nvSpPr>
        <p:spPr>
          <a:xfrm>
            <a:off x="4254760" y="1371600"/>
            <a:ext cx="7786676" cy="5246008"/>
          </a:xfrm>
        </p:spPr>
        <p:txBody>
          <a:bodyPr>
            <a:normAutofit lnSpcReduction="10000"/>
          </a:bodyPr>
          <a:lstStyle/>
          <a:p>
            <a:pPr marL="342900" indent="-457200" fontAlgn="base">
              <a:spcAft>
                <a:spcPts val="1800"/>
              </a:spcAft>
              <a:buFont typeface="Arial" panose="020B0604020202020204" pitchFamily="34" charset="0"/>
              <a:buChar char="•"/>
            </a:pPr>
            <a:r>
              <a:rPr lang="en-US" sz="2500" dirty="0"/>
              <a:t>Organizational snapshot</a:t>
            </a:r>
          </a:p>
          <a:p>
            <a:pPr marL="800100" lvl="1" indent="-457200" fontAlgn="base">
              <a:spcAft>
                <a:spcPts val="1800"/>
              </a:spcAft>
            </a:pPr>
            <a:r>
              <a:rPr lang="en-US" sz="2500" dirty="0"/>
              <a:t>Legal name</a:t>
            </a:r>
          </a:p>
          <a:p>
            <a:pPr marL="800100" lvl="1" indent="-457200" fontAlgn="base">
              <a:spcAft>
                <a:spcPts val="1800"/>
              </a:spcAft>
            </a:pPr>
            <a:r>
              <a:rPr lang="en-US" sz="2500" dirty="0"/>
              <a:t>EIN</a:t>
            </a:r>
          </a:p>
          <a:p>
            <a:pPr marL="800100" lvl="1" indent="-457200" fontAlgn="base">
              <a:spcAft>
                <a:spcPts val="1800"/>
              </a:spcAft>
            </a:pPr>
            <a:r>
              <a:rPr lang="en-US" sz="2500" dirty="0"/>
              <a:t>Address</a:t>
            </a:r>
          </a:p>
          <a:p>
            <a:pPr marL="800100" lvl="1" indent="-457200" fontAlgn="base">
              <a:spcAft>
                <a:spcPts val="1800"/>
              </a:spcAft>
            </a:pPr>
            <a:r>
              <a:rPr lang="en-US" sz="2500" dirty="0"/>
              <a:t>Contact Info for grant writer</a:t>
            </a:r>
          </a:p>
          <a:p>
            <a:pPr marL="800100" lvl="1" indent="-457200" fontAlgn="base">
              <a:spcAft>
                <a:spcPts val="1800"/>
              </a:spcAft>
            </a:pPr>
            <a:r>
              <a:rPr lang="en-US" sz="2500" dirty="0"/>
              <a:t>Contact info for leadership team member</a:t>
            </a:r>
          </a:p>
          <a:p>
            <a:pPr marL="800100" lvl="1" indent="-457200" fontAlgn="base">
              <a:spcAft>
                <a:spcPts val="1800"/>
              </a:spcAft>
            </a:pPr>
            <a:r>
              <a:rPr lang="en-US" sz="2500" dirty="0"/>
              <a:t>Mission</a:t>
            </a:r>
          </a:p>
          <a:p>
            <a:pPr marL="800100" lvl="1" indent="-457200" fontAlgn="base">
              <a:spcAft>
                <a:spcPts val="1800"/>
              </a:spcAft>
            </a:pPr>
            <a:r>
              <a:rPr lang="en-US" sz="2500" dirty="0"/>
              <a:t>Operating budget</a:t>
            </a:r>
          </a:p>
          <a:p>
            <a:pPr marL="800100" lvl="1" indent="-457200" fontAlgn="base">
              <a:spcAft>
                <a:spcPts val="1800"/>
              </a:spcAft>
            </a:pPr>
            <a:r>
              <a:rPr lang="en-US" sz="2500" dirty="0"/>
              <a:t>Latest 990 (ensures your org is in proper tax standing with the IRS)</a:t>
            </a:r>
          </a:p>
          <a:p>
            <a:pPr marL="800100" lvl="1" indent="-457200" fontAlgn="base">
              <a:spcAft>
                <a:spcPts val="1800"/>
              </a:spcAft>
            </a:pPr>
            <a:r>
              <a:rPr lang="en-US" sz="2500" dirty="0"/>
              <a:t>Etc.</a:t>
            </a:r>
          </a:p>
        </p:txBody>
      </p:sp>
      <p:sp>
        <p:nvSpPr>
          <p:cNvPr id="6" name="Slide Number Placeholder 5">
            <a:extLst>
              <a:ext uri="{FF2B5EF4-FFF2-40B4-BE49-F238E27FC236}">
                <a16:creationId xmlns:a16="http://schemas.microsoft.com/office/drawing/2014/main" id="{7642DFB9-CDEB-4AEC-4C82-8FE77D4B6474}"/>
              </a:ext>
            </a:extLst>
          </p:cNvPr>
          <p:cNvSpPr>
            <a:spLocks noGrp="1"/>
          </p:cNvSpPr>
          <p:nvPr>
            <p:ph type="sldNum" sz="quarter" idx="12"/>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422267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2CFF9-2741-F544-79C5-EF03FCA53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FDA2C-5FB7-CBDC-F417-FA47FB2C872C}"/>
              </a:ext>
            </a:extLst>
          </p:cNvPr>
          <p:cNvSpPr>
            <a:spLocks noGrp="1"/>
          </p:cNvSpPr>
          <p:nvPr>
            <p:ph type="ctrTitle"/>
          </p:nvPr>
        </p:nvSpPr>
        <p:spPr>
          <a:xfrm>
            <a:off x="4335236" y="-220337"/>
            <a:ext cx="6594768" cy="1271079"/>
          </a:xfrm>
        </p:spPr>
        <p:txBody>
          <a:bodyPr>
            <a:normAutofit fontScale="90000"/>
          </a:bodyPr>
          <a:lstStyle/>
          <a:p>
            <a:r>
              <a:rPr lang="en-US" dirty="0"/>
              <a:t>Narrative Proposal</a:t>
            </a:r>
          </a:p>
        </p:txBody>
      </p:sp>
      <p:pic>
        <p:nvPicPr>
          <p:cNvPr id="34" name="Picture Placeholder 33" descr="Aerial view of a neon highway intersection">
            <a:extLst>
              <a:ext uri="{FF2B5EF4-FFF2-40B4-BE49-F238E27FC236}">
                <a16:creationId xmlns:a16="http://schemas.microsoft.com/office/drawing/2014/main" id="{22B5644A-83EA-3B19-5363-DAB053717A8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EE58D5EF-8F40-F907-8C14-44D9902E008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AC84810-453A-BC61-77AC-169159FA12E7}"/>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B6A9C0A-CDDC-1F22-1064-B33D93B843F3}"/>
              </a:ext>
            </a:extLst>
          </p:cNvPr>
          <p:cNvSpPr txBox="1"/>
          <p:nvPr/>
        </p:nvSpPr>
        <p:spPr>
          <a:xfrm>
            <a:off x="4348372" y="793761"/>
            <a:ext cx="7307474" cy="5940088"/>
          </a:xfrm>
          <a:prstGeom prst="rect">
            <a:avLst/>
          </a:prstGeom>
          <a:noFill/>
        </p:spPr>
        <p:txBody>
          <a:bodyPr wrap="square">
            <a:spAutoFit/>
          </a:bodyPr>
          <a:lstStyle/>
          <a:p>
            <a:r>
              <a:rPr lang="en-US" sz="2000" b="1" dirty="0">
                <a:solidFill>
                  <a:schemeClr val="bg2"/>
                </a:solidFill>
              </a:rPr>
              <a:t>1. Strategic Vision</a:t>
            </a:r>
            <a:r>
              <a:rPr lang="en-US" sz="2000" dirty="0">
                <a:solidFill>
                  <a:schemeClr val="bg2"/>
                </a:solidFill>
              </a:rPr>
              <a:t>: Describe the specific one-time strategic opportunity your organization wishes to pursue. What is the core problem or challenge this project aims to address, or what significant opportunity will it unlock for your organization's future? </a:t>
            </a:r>
          </a:p>
          <a:p>
            <a:endParaRPr lang="en-US" sz="2000" dirty="0">
              <a:solidFill>
                <a:schemeClr val="bg2"/>
              </a:solidFill>
            </a:endParaRPr>
          </a:p>
          <a:p>
            <a:r>
              <a:rPr lang="en-US" sz="2000" b="1" dirty="0">
                <a:solidFill>
                  <a:schemeClr val="bg2"/>
                </a:solidFill>
              </a:rPr>
              <a:t>2. Feasibility</a:t>
            </a:r>
            <a:r>
              <a:rPr lang="en-US" sz="2000" dirty="0">
                <a:solidFill>
                  <a:schemeClr val="bg2"/>
                </a:solidFill>
              </a:rPr>
              <a:t>: Outline the key activities, timeline, and personnel involved in executing this strategic project. What resources (internal and external) are necessary, and how will you ensure the successful and timely completion of this one-time initiative? </a:t>
            </a:r>
          </a:p>
          <a:p>
            <a:endParaRPr lang="en-US" sz="2000" dirty="0">
              <a:solidFill>
                <a:schemeClr val="bg2"/>
              </a:solidFill>
            </a:endParaRPr>
          </a:p>
          <a:p>
            <a:r>
              <a:rPr lang="en-US" sz="2000" b="1" dirty="0">
                <a:solidFill>
                  <a:schemeClr val="bg2"/>
                </a:solidFill>
              </a:rPr>
              <a:t>3. Measuring Success</a:t>
            </a:r>
            <a:r>
              <a:rPr lang="en-US" sz="2000" dirty="0">
                <a:solidFill>
                  <a:schemeClr val="bg2"/>
                </a:solidFill>
              </a:rPr>
              <a:t>: How will you measure the success and effectiveness of this one-time strategic project?  </a:t>
            </a:r>
          </a:p>
          <a:p>
            <a:endParaRPr lang="en-US" sz="2000" dirty="0">
              <a:solidFill>
                <a:schemeClr val="bg2"/>
              </a:solidFill>
            </a:endParaRPr>
          </a:p>
          <a:p>
            <a:r>
              <a:rPr lang="en-US" sz="2000" b="1" dirty="0">
                <a:solidFill>
                  <a:schemeClr val="bg2"/>
                </a:solidFill>
              </a:rPr>
              <a:t>4. Sustainability</a:t>
            </a:r>
            <a:r>
              <a:rPr lang="en-US" sz="2000" dirty="0">
                <a:solidFill>
                  <a:schemeClr val="bg2"/>
                </a:solidFill>
              </a:rPr>
              <a:t>: What are your key aspirations for your organization's growth and impact over the next 3-5 years as a direct result of this initiative, and how would this grant contribute to those aspirations? </a:t>
            </a:r>
          </a:p>
        </p:txBody>
      </p:sp>
    </p:spTree>
    <p:extLst>
      <p:ext uri="{BB962C8B-B14F-4D97-AF65-F5344CB8AC3E}">
        <p14:creationId xmlns:p14="http://schemas.microsoft.com/office/powerpoint/2010/main" val="89645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B69A-DCA3-C844-9A86-478D1CCD9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CE3C1-AF19-2761-F2A7-AC13D3D3832A}"/>
              </a:ext>
            </a:extLst>
          </p:cNvPr>
          <p:cNvSpPr>
            <a:spLocks noGrp="1"/>
          </p:cNvSpPr>
          <p:nvPr>
            <p:ph type="title"/>
          </p:nvPr>
        </p:nvSpPr>
        <p:spPr>
          <a:xfrm>
            <a:off x="668694" y="392259"/>
            <a:ext cx="5004318" cy="811390"/>
          </a:xfrm>
        </p:spPr>
        <p:txBody>
          <a:bodyPr>
            <a:normAutofit/>
          </a:bodyPr>
          <a:lstStyle/>
          <a:p>
            <a:r>
              <a:rPr lang="en-US" sz="4000"/>
              <a:t>Budget</a:t>
            </a:r>
          </a:p>
        </p:txBody>
      </p:sp>
      <p:sp>
        <p:nvSpPr>
          <p:cNvPr id="3" name="Content Placeholder 2">
            <a:extLst>
              <a:ext uri="{FF2B5EF4-FFF2-40B4-BE49-F238E27FC236}">
                <a16:creationId xmlns:a16="http://schemas.microsoft.com/office/drawing/2014/main" id="{F218B136-3AE7-0F6B-9438-83035E80F13A}"/>
              </a:ext>
            </a:extLst>
          </p:cNvPr>
          <p:cNvSpPr>
            <a:spLocks noGrp="1"/>
          </p:cNvSpPr>
          <p:nvPr>
            <p:ph sz="half" idx="14"/>
          </p:nvPr>
        </p:nvSpPr>
        <p:spPr>
          <a:xfrm>
            <a:off x="528734" y="1203649"/>
            <a:ext cx="7290319" cy="5516555"/>
          </a:xfrm>
        </p:spPr>
        <p:txBody>
          <a:bodyPr vert="horz" lIns="91440" tIns="45720" rIns="91440" bIns="45720" rtlCol="0" anchor="t">
            <a:normAutofit/>
          </a:bodyPr>
          <a:lstStyle/>
          <a:p>
            <a:pPr fontAlgn="base">
              <a:lnSpc>
                <a:spcPts val="2400"/>
              </a:lnSpc>
              <a:spcAft>
                <a:spcPts val="600"/>
              </a:spcAft>
            </a:pPr>
            <a:r>
              <a:rPr lang="en-US" sz="2400" dirty="0"/>
              <a:t>All applicants must complete the same budget template. Failure to do so will disqualify an application. </a:t>
            </a:r>
          </a:p>
          <a:p>
            <a:pPr fontAlgn="base">
              <a:lnSpc>
                <a:spcPts val="2400"/>
              </a:lnSpc>
              <a:spcAft>
                <a:spcPts val="600"/>
              </a:spcAft>
            </a:pPr>
            <a:endParaRPr lang="en-US" sz="2400" dirty="0"/>
          </a:p>
          <a:p>
            <a:pPr fontAlgn="base">
              <a:lnSpc>
                <a:spcPts val="2400"/>
              </a:lnSpc>
              <a:spcAft>
                <a:spcPts val="600"/>
              </a:spcAft>
            </a:pPr>
            <a:r>
              <a:rPr lang="en-US" sz="2400" dirty="0"/>
              <a:t>Describe how your team determined the budget you have included in this application and provide explanations for anything that seem disproportionate. </a:t>
            </a:r>
          </a:p>
          <a:p>
            <a:pPr fontAlgn="base">
              <a:lnSpc>
                <a:spcPts val="2400"/>
              </a:lnSpc>
              <a:spcAft>
                <a:spcPts val="600"/>
              </a:spcAft>
            </a:pPr>
            <a:endParaRPr lang="en-US" sz="2400" dirty="0"/>
          </a:p>
          <a:p>
            <a:pPr fontAlgn="base">
              <a:lnSpc>
                <a:spcPts val="2400"/>
              </a:lnSpc>
              <a:spcAft>
                <a:spcPts val="600"/>
              </a:spcAft>
            </a:pPr>
            <a:r>
              <a:rPr lang="en-US" sz="2400" dirty="0"/>
              <a:t>All organizations will be required to submit their latest IRS-approved 990 to ensure they are in good tax standing. </a:t>
            </a:r>
          </a:p>
          <a:p>
            <a:pPr fontAlgn="base">
              <a:lnSpc>
                <a:spcPts val="2400"/>
              </a:lnSpc>
              <a:spcAft>
                <a:spcPts val="600"/>
              </a:spcAft>
            </a:pPr>
            <a:endParaRPr lang="en-US" sz="2400" dirty="0"/>
          </a:p>
          <a:p>
            <a:pPr fontAlgn="base">
              <a:lnSpc>
                <a:spcPts val="2400"/>
              </a:lnSpc>
              <a:spcAft>
                <a:spcPts val="600"/>
              </a:spcAft>
            </a:pPr>
            <a:r>
              <a:rPr lang="en-US" sz="2400" dirty="0"/>
              <a:t>We encourage you to use this budget template as a planning tool for this strategic investment. </a:t>
            </a:r>
          </a:p>
        </p:txBody>
      </p:sp>
      <p:sp>
        <p:nvSpPr>
          <p:cNvPr id="6" name="Slide Number Placeholder 5">
            <a:extLst>
              <a:ext uri="{FF2B5EF4-FFF2-40B4-BE49-F238E27FC236}">
                <a16:creationId xmlns:a16="http://schemas.microsoft.com/office/drawing/2014/main" id="{86381078-D4E1-404A-AD95-31FD7BF46CCB}"/>
              </a:ext>
            </a:extLst>
          </p:cNvPr>
          <p:cNvSpPr>
            <a:spLocks noGrp="1"/>
          </p:cNvSpPr>
          <p:nvPr>
            <p:ph type="sldNum" sz="quarter" idx="12"/>
          </p:nvPr>
        </p:nvSpPr>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349167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E6709-5B7A-8B00-6896-F70B10F01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B09EC-55BD-B717-93E2-678052C4492D}"/>
              </a:ext>
            </a:extLst>
          </p:cNvPr>
          <p:cNvSpPr>
            <a:spLocks noGrp="1"/>
          </p:cNvSpPr>
          <p:nvPr>
            <p:ph type="title"/>
          </p:nvPr>
        </p:nvSpPr>
        <p:spPr>
          <a:xfrm>
            <a:off x="2523537" y="130880"/>
            <a:ext cx="9476792" cy="979461"/>
          </a:xfrm>
        </p:spPr>
        <p:txBody>
          <a:bodyPr>
            <a:normAutofit/>
          </a:bodyPr>
          <a:lstStyle/>
          <a:p>
            <a:r>
              <a:rPr lang="en-US" dirty="0"/>
              <a:t>Evaluation Criteria</a:t>
            </a:r>
            <a:endParaRPr lang="en-ZA" dirty="0"/>
          </a:p>
        </p:txBody>
      </p:sp>
      <p:sp>
        <p:nvSpPr>
          <p:cNvPr id="3" name="Subtitle 2">
            <a:extLst>
              <a:ext uri="{FF2B5EF4-FFF2-40B4-BE49-F238E27FC236}">
                <a16:creationId xmlns:a16="http://schemas.microsoft.com/office/drawing/2014/main" id="{5639F99E-2B0F-6397-9DD3-A701145F6421}"/>
              </a:ext>
            </a:extLst>
          </p:cNvPr>
          <p:cNvSpPr>
            <a:spLocks noGrp="1"/>
          </p:cNvSpPr>
          <p:nvPr>
            <p:ph sz="half" idx="14"/>
          </p:nvPr>
        </p:nvSpPr>
        <p:spPr>
          <a:xfrm>
            <a:off x="4376056" y="1292904"/>
            <a:ext cx="7815943" cy="5246008"/>
          </a:xfrm>
        </p:spPr>
        <p:txBody>
          <a:bodyPr>
            <a:noAutofit/>
          </a:bodyPr>
          <a:lstStyle/>
          <a:p>
            <a:pPr fontAlgn="base"/>
            <a:r>
              <a:rPr lang="en-US" sz="1700" b="1" dirty="0"/>
              <a:t>Strategic Vision (25%): </a:t>
            </a:r>
            <a:r>
              <a:rPr lang="en-US" sz="1700" dirty="0"/>
              <a:t>The clarity and ambition of the proposed strategic project, its alignment with the organization's mission, and its potential to advance the organization forward.  </a:t>
            </a:r>
          </a:p>
          <a:p>
            <a:pPr fontAlgn="base"/>
            <a:endParaRPr lang="en-US" sz="1700" dirty="0"/>
          </a:p>
          <a:p>
            <a:pPr fontAlgn="base"/>
            <a:r>
              <a:rPr lang="en-US" sz="1700" b="1" dirty="0"/>
              <a:t>Feasibility &amp; Capacity (25%): </a:t>
            </a:r>
            <a:r>
              <a:rPr lang="en-US" sz="1700" dirty="0"/>
              <a:t>The practicality of the project plan and the capacity of the team to successfully execute the proposed strategic initiative. </a:t>
            </a:r>
          </a:p>
          <a:p>
            <a:pPr fontAlgn="base"/>
            <a:endParaRPr lang="en-US" sz="1700" dirty="0"/>
          </a:p>
          <a:p>
            <a:pPr fontAlgn="base"/>
            <a:r>
              <a:rPr lang="en-US" sz="1700" b="1" dirty="0"/>
              <a:t>Measuring Success (25%): </a:t>
            </a:r>
            <a:r>
              <a:rPr lang="en-US" sz="1700" dirty="0"/>
              <a:t>The clarity of the proposed metrics and/or evaluation methods for assessing the effectiveness of the one-time strategic project. </a:t>
            </a:r>
          </a:p>
          <a:p>
            <a:pPr fontAlgn="base"/>
            <a:endParaRPr lang="en-US" sz="1700" dirty="0"/>
          </a:p>
          <a:p>
            <a:pPr fontAlgn="base"/>
            <a:r>
              <a:rPr lang="en-US" sz="1700" b="1" dirty="0"/>
              <a:t>Sustainability &amp; Organizational Benefit (25%): </a:t>
            </a:r>
            <a:r>
              <a:rPr lang="en-US" sz="1700" dirty="0"/>
              <a:t>The anticipated impact of the strategic project on the organization's long-term vitality and/or its ongoing contribution to the organization's overall growth and well-being. </a:t>
            </a:r>
          </a:p>
        </p:txBody>
      </p:sp>
      <p:sp>
        <p:nvSpPr>
          <p:cNvPr id="6" name="Slide Number Placeholder 5">
            <a:extLst>
              <a:ext uri="{FF2B5EF4-FFF2-40B4-BE49-F238E27FC236}">
                <a16:creationId xmlns:a16="http://schemas.microsoft.com/office/drawing/2014/main" id="{63218356-114C-F69B-368A-C776B5A432D7}"/>
              </a:ext>
            </a:extLst>
          </p:cNvPr>
          <p:cNvSpPr>
            <a:spLocks noGrp="1"/>
          </p:cNvSpPr>
          <p:nvPr>
            <p:ph type="sldNum" sz="quarter" idx="12"/>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274396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421A-8D17-352B-12A1-3D8898635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A9E9C-EB3F-10FF-7A4C-D8816998ADCC}"/>
              </a:ext>
            </a:extLst>
          </p:cNvPr>
          <p:cNvSpPr>
            <a:spLocks noGrp="1"/>
          </p:cNvSpPr>
          <p:nvPr>
            <p:ph type="ctrTitle"/>
          </p:nvPr>
        </p:nvSpPr>
        <p:spPr>
          <a:xfrm>
            <a:off x="4395155" y="149290"/>
            <a:ext cx="7296102" cy="1153822"/>
          </a:xfrm>
        </p:spPr>
        <p:txBody>
          <a:bodyPr>
            <a:normAutofit/>
          </a:bodyPr>
          <a:lstStyle/>
          <a:p>
            <a:r>
              <a:rPr lang="en-US"/>
              <a:t>Required reporting</a:t>
            </a:r>
          </a:p>
        </p:txBody>
      </p:sp>
      <p:sp>
        <p:nvSpPr>
          <p:cNvPr id="3" name="Subtitle 2">
            <a:extLst>
              <a:ext uri="{FF2B5EF4-FFF2-40B4-BE49-F238E27FC236}">
                <a16:creationId xmlns:a16="http://schemas.microsoft.com/office/drawing/2014/main" id="{0A51C3D3-B872-49E9-9D5A-DBF830F0C42F}"/>
              </a:ext>
            </a:extLst>
          </p:cNvPr>
          <p:cNvSpPr>
            <a:spLocks noGrp="1"/>
          </p:cNvSpPr>
          <p:nvPr>
            <p:ph type="subTitle" idx="1"/>
          </p:nvPr>
        </p:nvSpPr>
        <p:spPr>
          <a:xfrm>
            <a:off x="4537812" y="1642204"/>
            <a:ext cx="7156143" cy="4683950"/>
          </a:xfrm>
        </p:spPr>
        <p:txBody>
          <a:bodyPr>
            <a:normAutofit/>
          </a:bodyPr>
          <a:lstStyle/>
          <a:p>
            <a:r>
              <a:rPr lang="en-US" sz="2500" dirty="0"/>
              <a:t>Most important to ASC is </a:t>
            </a:r>
            <a:r>
              <a:rPr lang="en-US" sz="2500" b="1" dirty="0"/>
              <a:t>learning how your Strategic Investment Grant helped improve or change the organization</a:t>
            </a:r>
            <a:r>
              <a:rPr lang="en-US" sz="2500" dirty="0"/>
              <a:t>. All grantees will be required to submit a final report that describes the impact and outcome of the project. Final reports must be filed through the online process within </a:t>
            </a:r>
            <a:r>
              <a:rPr lang="en-US" sz="2500" b="1" dirty="0"/>
              <a:t>30 days </a:t>
            </a:r>
            <a:r>
              <a:rPr lang="en-US" sz="2500" dirty="0"/>
              <a:t>of the activity’s completion. </a:t>
            </a:r>
          </a:p>
        </p:txBody>
      </p:sp>
      <p:pic>
        <p:nvPicPr>
          <p:cNvPr id="13" name="Picture Placeholder 12" descr="Low angle view of tall buildings">
            <a:extLst>
              <a:ext uri="{FF2B5EF4-FFF2-40B4-BE49-F238E27FC236}">
                <a16:creationId xmlns:a16="http://schemas.microsoft.com/office/drawing/2014/main" id="{37BA6747-0F6A-03F6-4F80-65AE45FA5F6A}"/>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9B35FE69-AECC-2760-72B2-E9FA89153375}"/>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3A55F581-C61B-D47E-8E85-8CAD543765A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3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C316-CC20-8A84-8C89-33DB7A54A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87E00-0CDE-0156-E805-C5A364DC22D8}"/>
              </a:ext>
            </a:extLst>
          </p:cNvPr>
          <p:cNvSpPr>
            <a:spLocks noGrp="1"/>
          </p:cNvSpPr>
          <p:nvPr>
            <p:ph type="ctrTitle"/>
          </p:nvPr>
        </p:nvSpPr>
        <p:spPr>
          <a:xfrm>
            <a:off x="4160955" y="125782"/>
            <a:ext cx="6594768" cy="1271079"/>
          </a:xfrm>
        </p:spPr>
        <p:txBody>
          <a:bodyPr>
            <a:normAutofit/>
          </a:bodyPr>
          <a:lstStyle/>
          <a:p>
            <a:r>
              <a:rPr lang="en-US"/>
              <a:t>How to apply</a:t>
            </a:r>
          </a:p>
        </p:txBody>
      </p:sp>
      <p:pic>
        <p:nvPicPr>
          <p:cNvPr id="34" name="Picture Placeholder 33" descr="Aerial view of a neon highway intersection">
            <a:extLst>
              <a:ext uri="{FF2B5EF4-FFF2-40B4-BE49-F238E27FC236}">
                <a16:creationId xmlns:a16="http://schemas.microsoft.com/office/drawing/2014/main" id="{0425C206-6393-659D-03DD-9140D62FDD83}"/>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A3CD33D3-F3BA-83CC-412C-E984D509822E}"/>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BF1959C-D7A4-84F8-BE88-61C5D00E3CAE}"/>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EC49427-90FA-2037-8EBD-2781BF898874}"/>
              </a:ext>
            </a:extLst>
          </p:cNvPr>
          <p:cNvSpPr txBox="1"/>
          <p:nvPr/>
        </p:nvSpPr>
        <p:spPr>
          <a:xfrm>
            <a:off x="4248736" y="1105130"/>
            <a:ext cx="8025684" cy="923330"/>
          </a:xfrm>
          <a:prstGeom prst="rect">
            <a:avLst/>
          </a:prstGeom>
          <a:noFill/>
        </p:spPr>
        <p:txBody>
          <a:bodyPr wrap="square" lIns="91440" tIns="45720" rIns="91440" bIns="45720" rtlCol="0" anchor="t">
            <a:spAutoFit/>
          </a:bodyPr>
          <a:lstStyle/>
          <a:p>
            <a:pPr fontAlgn="base"/>
            <a:r>
              <a:rPr lang="en-US" dirty="0">
                <a:solidFill>
                  <a:schemeClr val="bg2"/>
                </a:solidFill>
              </a:rPr>
              <a:t>All applicants will be required to apply online through our grants portal (Blackbaud). This link will be emailed to organizations that attended our info session and posted on our website. </a:t>
            </a:r>
          </a:p>
        </p:txBody>
      </p:sp>
      <p:sp>
        <p:nvSpPr>
          <p:cNvPr id="4" name="Title 1">
            <a:extLst>
              <a:ext uri="{FF2B5EF4-FFF2-40B4-BE49-F238E27FC236}">
                <a16:creationId xmlns:a16="http://schemas.microsoft.com/office/drawing/2014/main" id="{880D0CFD-AD6F-8046-F607-919233C83446}"/>
              </a:ext>
            </a:extLst>
          </p:cNvPr>
          <p:cNvSpPr txBox="1">
            <a:spLocks/>
          </p:cNvSpPr>
          <p:nvPr/>
        </p:nvSpPr>
        <p:spPr>
          <a:xfrm>
            <a:off x="4174091" y="2169596"/>
            <a:ext cx="6594768" cy="127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all" baseline="0">
                <a:solidFill>
                  <a:schemeClr val="tx2"/>
                </a:solidFill>
                <a:latin typeface="+mj-lt"/>
                <a:ea typeface="+mj-ea"/>
                <a:cs typeface="+mj-cs"/>
              </a:defRPr>
            </a:lvl1pPr>
          </a:lstStyle>
          <a:p>
            <a:r>
              <a:rPr lang="en-US" dirty="0"/>
              <a:t>Timeline</a:t>
            </a:r>
          </a:p>
        </p:txBody>
      </p:sp>
      <p:sp>
        <p:nvSpPr>
          <p:cNvPr id="5" name="TextBox 4">
            <a:extLst>
              <a:ext uri="{FF2B5EF4-FFF2-40B4-BE49-F238E27FC236}">
                <a16:creationId xmlns:a16="http://schemas.microsoft.com/office/drawing/2014/main" id="{B11FA08E-2AB4-E779-0729-0EEB755E8D91}"/>
              </a:ext>
            </a:extLst>
          </p:cNvPr>
          <p:cNvSpPr txBox="1"/>
          <p:nvPr/>
        </p:nvSpPr>
        <p:spPr>
          <a:xfrm>
            <a:off x="4248736" y="3210848"/>
            <a:ext cx="7853068" cy="3323987"/>
          </a:xfrm>
          <a:prstGeom prst="rect">
            <a:avLst/>
          </a:prstGeom>
          <a:noFill/>
        </p:spPr>
        <p:txBody>
          <a:bodyPr wrap="square" rtlCol="0">
            <a:spAutoFit/>
          </a:bodyPr>
          <a:lstStyle/>
          <a:p>
            <a:pPr fontAlgn="base"/>
            <a:r>
              <a:rPr lang="en-US" sz="2100" b="1" dirty="0">
                <a:solidFill>
                  <a:schemeClr val="bg1"/>
                </a:solidFill>
              </a:rPr>
              <a:t>Application opens: </a:t>
            </a:r>
            <a:r>
              <a:rPr lang="en-US" sz="2100" dirty="0">
                <a:solidFill>
                  <a:schemeClr val="bg1"/>
                </a:solidFill>
              </a:rPr>
              <a:t>Wednesday, October 8, 2025 at noon </a:t>
            </a:r>
            <a:r>
              <a:rPr lang="en-US" sz="2100" b="1" dirty="0">
                <a:solidFill>
                  <a:schemeClr val="bg1"/>
                </a:solidFill>
              </a:rPr>
              <a:t>Application Deadline</a:t>
            </a:r>
            <a:r>
              <a:rPr lang="en-US" sz="2100" dirty="0">
                <a:solidFill>
                  <a:schemeClr val="bg1"/>
                </a:solidFill>
              </a:rPr>
              <a:t>: Applications will be accepted on a rolling basis with preference to applications received by Tuesday, November 4, 2025 at 12:00pm/Noon. </a:t>
            </a:r>
          </a:p>
          <a:p>
            <a:pPr marL="342900" indent="-342900" fontAlgn="base">
              <a:buFont typeface="Arial" panose="020B0604020202020204" pitchFamily="34" charset="0"/>
              <a:buChar char="•"/>
            </a:pPr>
            <a:r>
              <a:rPr lang="en-US" sz="2100" dirty="0">
                <a:solidFill>
                  <a:schemeClr val="bg1"/>
                </a:solidFill>
              </a:rPr>
              <a:t>ASC does not accept late applications.</a:t>
            </a:r>
          </a:p>
          <a:p>
            <a:pPr marL="342900" indent="-342900" fontAlgn="base">
              <a:buFont typeface="Arial" panose="020B0604020202020204" pitchFamily="34" charset="0"/>
              <a:buChar char="•"/>
            </a:pPr>
            <a:r>
              <a:rPr lang="en-US" sz="2100" dirty="0">
                <a:solidFill>
                  <a:schemeClr val="bg1"/>
                </a:solidFill>
              </a:rPr>
              <a:t>ASC will stop accepting applications on May 4, 2026.</a:t>
            </a:r>
          </a:p>
          <a:p>
            <a:pPr fontAlgn="base"/>
            <a:r>
              <a:rPr lang="en-US" sz="2100" b="1" dirty="0">
                <a:solidFill>
                  <a:schemeClr val="bg1"/>
                </a:solidFill>
              </a:rPr>
              <a:t>Award or Declination Notification: </a:t>
            </a:r>
            <a:r>
              <a:rPr lang="en-US" sz="2100" dirty="0">
                <a:solidFill>
                  <a:schemeClr val="bg1"/>
                </a:solidFill>
              </a:rPr>
              <a:t>TBD. Most likely Dec. 8</a:t>
            </a:r>
            <a:r>
              <a:rPr lang="en-US" sz="2100" baseline="30000" dirty="0">
                <a:solidFill>
                  <a:schemeClr val="bg1"/>
                </a:solidFill>
              </a:rPr>
              <a:t>th</a:t>
            </a:r>
            <a:r>
              <a:rPr lang="en-US" sz="2100" dirty="0">
                <a:solidFill>
                  <a:schemeClr val="bg1"/>
                </a:solidFill>
              </a:rPr>
              <a:t> for the first round of applications. All other applicants may expect notification at approximately 4 weeks after application receipt. </a:t>
            </a:r>
          </a:p>
        </p:txBody>
      </p:sp>
    </p:spTree>
    <p:extLst>
      <p:ext uri="{BB962C8B-B14F-4D97-AF65-F5344CB8AC3E}">
        <p14:creationId xmlns:p14="http://schemas.microsoft.com/office/powerpoint/2010/main" val="178435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CBA96210-C723-E3AE-07C7-BFAF25BDC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6326C-9673-4C47-7EF7-CAF6E282C3DD}"/>
              </a:ext>
            </a:extLst>
          </p:cNvPr>
          <p:cNvSpPr>
            <a:spLocks noGrp="1"/>
          </p:cNvSpPr>
          <p:nvPr>
            <p:ph type="ctrTitle"/>
          </p:nvPr>
        </p:nvSpPr>
        <p:spPr>
          <a:xfrm>
            <a:off x="467553" y="3982527"/>
            <a:ext cx="4208127" cy="1271079"/>
          </a:xfrm>
        </p:spPr>
        <p:txBody>
          <a:bodyPr>
            <a:normAutofit fontScale="90000"/>
          </a:bodyPr>
          <a:lstStyle/>
          <a:p>
            <a:r>
              <a:rPr lang="en-US"/>
              <a:t>What's next?</a:t>
            </a:r>
          </a:p>
        </p:txBody>
      </p:sp>
      <p:sp>
        <p:nvSpPr>
          <p:cNvPr id="3" name="TextBox 2">
            <a:extLst>
              <a:ext uri="{FF2B5EF4-FFF2-40B4-BE49-F238E27FC236}">
                <a16:creationId xmlns:a16="http://schemas.microsoft.com/office/drawing/2014/main" id="{87DB0BD5-A1D6-E4E3-3AE0-0DAA503D5544}"/>
              </a:ext>
            </a:extLst>
          </p:cNvPr>
          <p:cNvSpPr txBox="1"/>
          <p:nvPr/>
        </p:nvSpPr>
        <p:spPr>
          <a:xfrm>
            <a:off x="4104874" y="184110"/>
            <a:ext cx="8084299" cy="6186309"/>
          </a:xfrm>
          <a:prstGeom prst="rect">
            <a:avLst/>
          </a:prstGeom>
          <a:noFill/>
        </p:spPr>
        <p:txBody>
          <a:bodyPr wrap="square" lIns="91440" tIns="45720" rIns="91440" bIns="45720" rtlCol="0" anchor="t">
            <a:spAutoFit/>
          </a:bodyPr>
          <a:lstStyle/>
          <a:p>
            <a:pPr marL="342900" indent="-342900" fontAlgn="base">
              <a:buFont typeface="Arial"/>
              <a:buChar char="•"/>
            </a:pPr>
            <a:r>
              <a:rPr lang="en-US" sz="2200" b="1" dirty="0">
                <a:solidFill>
                  <a:schemeClr val="bg1"/>
                </a:solidFill>
              </a:rPr>
              <a:t>Program Officer:</a:t>
            </a:r>
            <a:r>
              <a:rPr lang="en-US" sz="2200" dirty="0">
                <a:solidFill>
                  <a:schemeClr val="bg1"/>
                </a:solidFill>
              </a:rPr>
              <a:t> Micah Deer will serve as the Program Officer for this grant. Please reach out to him at </a:t>
            </a:r>
            <a:r>
              <a:rPr lang="en-US" sz="2200" dirty="0">
                <a:solidFill>
                  <a:schemeClr val="bg1"/>
                </a:solidFill>
                <a:hlinkClick r:id="rId3">
                  <a:extLst>
                    <a:ext uri="{A12FA001-AC4F-418D-AE19-62706E023703}">
                      <ahyp:hlinkClr xmlns:ahyp="http://schemas.microsoft.com/office/drawing/2018/hyperlinkcolor" val="tx"/>
                    </a:ext>
                  </a:extLst>
                </a:hlinkClick>
              </a:rPr>
              <a:t>Micah.Deer@artsandscience.org</a:t>
            </a:r>
            <a:r>
              <a:rPr lang="en-US" sz="2200" dirty="0">
                <a:solidFill>
                  <a:schemeClr val="bg1"/>
                </a:solidFill>
              </a:rPr>
              <a:t> or </a:t>
            </a:r>
            <a:r>
              <a:rPr lang="en-US" sz="2200" dirty="0">
                <a:solidFill>
                  <a:schemeClr val="bg1"/>
                </a:solidFill>
                <a:hlinkClick r:id="rId4">
                  <a:extLst>
                    <a:ext uri="{A12FA001-AC4F-418D-AE19-62706E023703}">
                      <ahyp:hlinkClr xmlns:ahyp="http://schemas.microsoft.com/office/drawing/2018/hyperlinkcolor" val="tx"/>
                    </a:ext>
                  </a:extLst>
                </a:hlinkClick>
              </a:rPr>
              <a:t>grants@artsandscience.org</a:t>
            </a:r>
            <a:r>
              <a:rPr lang="en-US" sz="2200" dirty="0">
                <a:solidFill>
                  <a:schemeClr val="bg1"/>
                </a:solidFill>
              </a:rPr>
              <a:t> for application support.</a:t>
            </a:r>
          </a:p>
          <a:p>
            <a:pPr marL="342900" indent="-342900">
              <a:buFont typeface="Arial"/>
              <a:buChar char="•"/>
            </a:pPr>
            <a:endParaRPr lang="en-US" sz="2200" dirty="0">
              <a:solidFill>
                <a:schemeClr val="bg1"/>
              </a:solidFill>
            </a:endParaRPr>
          </a:p>
          <a:p>
            <a:pPr marL="342900" indent="-342900" fontAlgn="base">
              <a:buFont typeface="Arial"/>
              <a:buChar char="•"/>
            </a:pPr>
            <a:r>
              <a:rPr lang="en-US" sz="2200" b="1" dirty="0">
                <a:solidFill>
                  <a:schemeClr val="bg1"/>
                </a:solidFill>
              </a:rPr>
              <a:t>Panelist Review:</a:t>
            </a:r>
            <a:r>
              <a:rPr lang="en-US" sz="2200" dirty="0">
                <a:solidFill>
                  <a:schemeClr val="bg1"/>
                </a:solidFill>
              </a:rPr>
              <a:t> This application will be reviewed by a panel made up of community members. These panelists sign a confidentiality and conflict of interest agreement to ensure this process is equitable.</a:t>
            </a:r>
          </a:p>
          <a:p>
            <a:pPr marL="342900" indent="-342900">
              <a:buFont typeface="Arial"/>
              <a:buChar char="•"/>
            </a:pPr>
            <a:endParaRPr lang="en-US" sz="2200" dirty="0">
              <a:solidFill>
                <a:schemeClr val="bg1"/>
              </a:solidFill>
            </a:endParaRPr>
          </a:p>
          <a:p>
            <a:pPr marL="342900" indent="-342900" fontAlgn="base">
              <a:buFont typeface="Arial"/>
              <a:buChar char="•"/>
            </a:pPr>
            <a:r>
              <a:rPr lang="en-US" sz="2200" b="1" dirty="0">
                <a:solidFill>
                  <a:schemeClr val="bg1"/>
                </a:solidFill>
              </a:rPr>
              <a:t>Advocacy:</a:t>
            </a:r>
            <a:r>
              <a:rPr lang="en-US" sz="2200" dirty="0">
                <a:solidFill>
                  <a:schemeClr val="bg1"/>
                </a:solidFill>
              </a:rPr>
              <a:t> We appreciate your support of ASC. While this program does not have as many opportunities for promotion, it would be helpful to our organization to tag us in social media posts, list this support on your website, share our name in Board meetings, etc. We rely on the County and City to be aware of our operations and community support, and any advocacy to assist our mission is welcomed and appreciated. </a:t>
            </a:r>
          </a:p>
        </p:txBody>
      </p:sp>
    </p:spTree>
    <p:extLst>
      <p:ext uri="{BB962C8B-B14F-4D97-AF65-F5344CB8AC3E}">
        <p14:creationId xmlns:p14="http://schemas.microsoft.com/office/powerpoint/2010/main" val="376120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B20D-611A-0100-A7F2-A5F2542B2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37023-FC96-4558-B755-6A76B1174276}"/>
              </a:ext>
            </a:extLst>
          </p:cNvPr>
          <p:cNvSpPr>
            <a:spLocks noGrp="1"/>
          </p:cNvSpPr>
          <p:nvPr>
            <p:ph type="title"/>
          </p:nvPr>
        </p:nvSpPr>
        <p:spPr>
          <a:xfrm>
            <a:off x="1642187" y="136525"/>
            <a:ext cx="9476792" cy="979461"/>
          </a:xfrm>
        </p:spPr>
        <p:txBody>
          <a:bodyPr>
            <a:normAutofit/>
          </a:bodyPr>
          <a:lstStyle/>
          <a:p>
            <a:r>
              <a:rPr lang="en-US"/>
              <a:t>General Q &amp; A</a:t>
            </a:r>
            <a:endParaRPr lang="en-ZA"/>
          </a:p>
        </p:txBody>
      </p:sp>
      <p:sp>
        <p:nvSpPr>
          <p:cNvPr id="3" name="Subtitle 2">
            <a:extLst>
              <a:ext uri="{FF2B5EF4-FFF2-40B4-BE49-F238E27FC236}">
                <a16:creationId xmlns:a16="http://schemas.microsoft.com/office/drawing/2014/main" id="{79E81D85-41E0-0354-09BB-9700827E1DB3}"/>
              </a:ext>
            </a:extLst>
          </p:cNvPr>
          <p:cNvSpPr>
            <a:spLocks noGrp="1"/>
          </p:cNvSpPr>
          <p:nvPr>
            <p:ph sz="half" idx="14"/>
          </p:nvPr>
        </p:nvSpPr>
        <p:spPr>
          <a:xfrm>
            <a:off x="4376056" y="1292904"/>
            <a:ext cx="7533177" cy="5246008"/>
          </a:xfrm>
        </p:spPr>
        <p:txBody>
          <a:bodyPr>
            <a:normAutofit lnSpcReduction="10000"/>
          </a:bodyPr>
          <a:lstStyle/>
          <a:p>
            <a:pPr marL="342900" indent="-342900" fontAlgn="base">
              <a:buFont typeface="Arial" panose="020B0604020202020204" pitchFamily="34" charset="0"/>
              <a:buChar char="•"/>
            </a:pPr>
            <a:r>
              <a:rPr lang="en-US" dirty="0"/>
              <a:t>What are eligible matching options?</a:t>
            </a:r>
          </a:p>
          <a:p>
            <a:pPr marL="800100" lvl="1" indent="-342900" fontAlgn="base"/>
            <a:r>
              <a:rPr lang="en-US" dirty="0">
                <a:solidFill>
                  <a:srgbClr val="002060"/>
                </a:solidFill>
              </a:rPr>
              <a:t>Foundation or additional grant support from another agency, individual gifts, corporate gifts or sponsorship, and in-kind support are all eligible matching options. If you have a specific matching opportunity other than these options, please reach out to the ASC team to discuss.</a:t>
            </a:r>
          </a:p>
          <a:p>
            <a:pPr marL="342900" indent="-342900" fontAlgn="base">
              <a:buFont typeface="Arial" panose="020B0604020202020204" pitchFamily="34" charset="0"/>
              <a:buChar char="•"/>
            </a:pPr>
            <a:r>
              <a:rPr lang="en-US" dirty="0"/>
              <a:t>How will I receive funding, if awarded? </a:t>
            </a:r>
          </a:p>
          <a:p>
            <a:pPr marL="800100" lvl="1" indent="-342900" fontAlgn="base"/>
            <a:r>
              <a:rPr lang="en-US" dirty="0">
                <a:solidFill>
                  <a:srgbClr val="002060"/>
                </a:solidFill>
              </a:rPr>
              <a:t>ASC will make a one-time payment once the applicant has been awarded a grant and all necessary paperwork has been completed. All potential grant awardees will need to receive due diligence approval from the FFTC Finance department.</a:t>
            </a:r>
          </a:p>
          <a:p>
            <a:pPr marL="342900" indent="-342900" fontAlgn="base">
              <a:buFont typeface="Arial" panose="020B0604020202020204" pitchFamily="34" charset="0"/>
              <a:buChar char="•"/>
            </a:pPr>
            <a:r>
              <a:rPr lang="en-US" dirty="0"/>
              <a:t>I have more questions. Where can I get support?</a:t>
            </a:r>
          </a:p>
          <a:p>
            <a:pPr marL="800100" lvl="1" indent="-342900" fontAlgn="base"/>
            <a:r>
              <a:rPr lang="en-US" dirty="0">
                <a:solidFill>
                  <a:srgbClr val="002060"/>
                </a:solidFill>
              </a:rPr>
              <a:t>ASC’s Grants and Services staff are available to answer questions as you develop your application. Please direct questions about guidelines or applications themselves to </a:t>
            </a:r>
            <a:r>
              <a:rPr lang="en-US" u="sng" dirty="0">
                <a:solidFill>
                  <a:srgbClr val="002060"/>
                </a:solidFill>
                <a:hlinkClick r:id="rId3">
                  <a:extLst>
                    <a:ext uri="{A12FA001-AC4F-418D-AE19-62706E023703}">
                      <ahyp:hlinkClr xmlns:ahyp="http://schemas.microsoft.com/office/drawing/2018/hyperlinkcolor" val="tx"/>
                    </a:ext>
                  </a:extLst>
                </a:hlinkClick>
              </a:rPr>
              <a:t>grants@artsandscience.org</a:t>
            </a:r>
            <a:r>
              <a:rPr lang="en-US" dirty="0">
                <a:solidFill>
                  <a:srgbClr val="002060"/>
                </a:solidFill>
              </a:rPr>
              <a:t>.    </a:t>
            </a:r>
          </a:p>
        </p:txBody>
      </p:sp>
      <p:sp>
        <p:nvSpPr>
          <p:cNvPr id="6" name="Slide Number Placeholder 5">
            <a:extLst>
              <a:ext uri="{FF2B5EF4-FFF2-40B4-BE49-F238E27FC236}">
                <a16:creationId xmlns:a16="http://schemas.microsoft.com/office/drawing/2014/main" id="{46AF4836-A62A-7BDD-8674-6B4DFF1CD340}"/>
              </a:ext>
            </a:extLst>
          </p:cNvPr>
          <p:cNvSpPr>
            <a:spLocks noGrp="1"/>
          </p:cNvSpPr>
          <p:nvPr>
            <p:ph type="sldNum" sz="quarter" idx="12"/>
          </p:nvPr>
        </p:nvSpPr>
        <p:spPr/>
        <p:txBody>
          <a:bodyPr/>
          <a:lstStyle/>
          <a:p>
            <a:fld id="{B5CEABB6-07DC-46E8-9B57-56EC44A396E5}" type="slidenum">
              <a:rPr lang="en-US" smtClean="0"/>
              <a:pPr/>
              <a:t>19</a:t>
            </a:fld>
            <a:endParaRPr lang="en-US"/>
          </a:p>
        </p:txBody>
      </p:sp>
    </p:spTree>
    <p:extLst>
      <p:ext uri="{BB962C8B-B14F-4D97-AF65-F5344CB8AC3E}">
        <p14:creationId xmlns:p14="http://schemas.microsoft.com/office/powerpoint/2010/main" val="250928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979461"/>
          </a:xfrm>
        </p:spPr>
        <p:txBody>
          <a:bodyPr>
            <a:normAutofit/>
          </a:bodyPr>
          <a:lstStyle/>
          <a:p>
            <a:r>
              <a:rPr lang="en-US"/>
              <a:t>Agenda</a:t>
            </a: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3950" y="1810140"/>
            <a:ext cx="6338887" cy="4807468"/>
          </a:xfrm>
        </p:spPr>
        <p:txBody>
          <a:bodyPr vert="horz" lIns="91440" tIns="45720" rIns="91440" bIns="45720" rtlCol="0" anchor="t">
            <a:noAutofit/>
          </a:bodyPr>
          <a:lstStyle/>
          <a:p>
            <a:pPr marL="342900" indent="-342900">
              <a:buChar char="•"/>
            </a:pPr>
            <a:r>
              <a:rPr lang="en-US" sz="2700" dirty="0"/>
              <a:t>Introductions</a:t>
            </a:r>
          </a:p>
          <a:p>
            <a:pPr marL="342900" indent="-342900">
              <a:buChar char="•"/>
            </a:pPr>
            <a:r>
              <a:rPr lang="en-US" sz="2700" dirty="0"/>
              <a:t>Grant Purpose &amp; Transparency</a:t>
            </a:r>
          </a:p>
          <a:p>
            <a:pPr marL="342900" indent="-342900">
              <a:buChar char="•"/>
            </a:pPr>
            <a:r>
              <a:rPr lang="en-US" sz="2700" dirty="0"/>
              <a:t>Eligible Projects</a:t>
            </a:r>
          </a:p>
          <a:p>
            <a:pPr marL="342900" indent="-342900">
              <a:buChar char="•"/>
            </a:pPr>
            <a:r>
              <a:rPr lang="en-US" sz="2700" dirty="0"/>
              <a:t>Application Components &amp; Process</a:t>
            </a:r>
          </a:p>
          <a:p>
            <a:pPr marL="342900" indent="-342900">
              <a:buChar char="•"/>
            </a:pPr>
            <a:r>
              <a:rPr lang="en-US" sz="2700" dirty="0"/>
              <a:t>Evaluation &amp; Reporting</a:t>
            </a:r>
          </a:p>
          <a:p>
            <a:pPr marL="342900" indent="-342900">
              <a:buChar char="•"/>
            </a:pPr>
            <a:r>
              <a:rPr lang="en-US" sz="2700" dirty="0"/>
              <a:t>What's next?</a:t>
            </a:r>
          </a:p>
          <a:p>
            <a:pPr marL="342900" indent="-342900">
              <a:buChar char="•"/>
            </a:pPr>
            <a:r>
              <a:rPr lang="en-US" sz="2700" dirty="0"/>
              <a:t>Open Q &amp; A</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BAB75-846D-1589-BC0A-84E062C5B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8B891-25FC-55DC-2BFA-91E55A5CFA77}"/>
              </a:ext>
            </a:extLst>
          </p:cNvPr>
          <p:cNvSpPr>
            <a:spLocks noGrp="1"/>
          </p:cNvSpPr>
          <p:nvPr>
            <p:ph type="title"/>
          </p:nvPr>
        </p:nvSpPr>
        <p:spPr>
          <a:xfrm>
            <a:off x="4448369" y="1059892"/>
            <a:ext cx="9476792" cy="979461"/>
          </a:xfrm>
        </p:spPr>
        <p:txBody>
          <a:bodyPr>
            <a:normAutofit/>
          </a:bodyPr>
          <a:lstStyle/>
          <a:p>
            <a:r>
              <a:rPr lang="en-US"/>
              <a:t>Open Q &amp; A</a:t>
            </a:r>
            <a:endParaRPr lang="en-ZA"/>
          </a:p>
        </p:txBody>
      </p:sp>
      <p:sp>
        <p:nvSpPr>
          <p:cNvPr id="3" name="Subtitle 2">
            <a:extLst>
              <a:ext uri="{FF2B5EF4-FFF2-40B4-BE49-F238E27FC236}">
                <a16:creationId xmlns:a16="http://schemas.microsoft.com/office/drawing/2014/main" id="{E5B0B04E-0295-9390-B937-4CF1A61AFF6D}"/>
              </a:ext>
            </a:extLst>
          </p:cNvPr>
          <p:cNvSpPr>
            <a:spLocks noGrp="1"/>
          </p:cNvSpPr>
          <p:nvPr>
            <p:ph sz="half" idx="14"/>
          </p:nvPr>
        </p:nvSpPr>
        <p:spPr>
          <a:xfrm>
            <a:off x="4482581" y="2614599"/>
            <a:ext cx="6941976" cy="1416228"/>
          </a:xfrm>
        </p:spPr>
        <p:txBody>
          <a:bodyPr>
            <a:normAutofit/>
          </a:bodyPr>
          <a:lstStyle/>
          <a:p>
            <a:r>
              <a:rPr lang="en-US" sz="2800"/>
              <a:t>What can we answer for you?</a:t>
            </a:r>
          </a:p>
        </p:txBody>
      </p:sp>
      <p:sp>
        <p:nvSpPr>
          <p:cNvPr id="6" name="Slide Number Placeholder 5">
            <a:extLst>
              <a:ext uri="{FF2B5EF4-FFF2-40B4-BE49-F238E27FC236}">
                <a16:creationId xmlns:a16="http://schemas.microsoft.com/office/drawing/2014/main" id="{3B67F0E8-9335-87C0-3D9E-D0DE43EADEDF}"/>
              </a:ext>
            </a:extLst>
          </p:cNvPr>
          <p:cNvSpPr>
            <a:spLocks noGrp="1"/>
          </p:cNvSpPr>
          <p:nvPr>
            <p:ph type="sldNum" sz="quarter" idx="12"/>
          </p:nvPr>
        </p:nvSpPr>
        <p:spPr/>
        <p:txBody>
          <a:bodyPr/>
          <a:lstStyle/>
          <a:p>
            <a:fld id="{B5CEABB6-07DC-46E8-9B57-56EC44A396E5}" type="slidenum">
              <a:rPr lang="en-US" smtClean="0"/>
              <a:pPr/>
              <a:t>20</a:t>
            </a:fld>
            <a:endParaRPr lang="en-US"/>
          </a:p>
        </p:txBody>
      </p:sp>
    </p:spTree>
    <p:extLst>
      <p:ext uri="{BB962C8B-B14F-4D97-AF65-F5344CB8AC3E}">
        <p14:creationId xmlns:p14="http://schemas.microsoft.com/office/powerpoint/2010/main" val="238639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2472612" y="933061"/>
            <a:ext cx="8787899" cy="785048"/>
          </a:xfrm>
        </p:spPr>
        <p:txBody>
          <a:bodyPr/>
          <a:lstStyle/>
          <a:p>
            <a:r>
              <a:rPr lang="en-US"/>
              <a:t>THANK YOU for all you do!</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078776" y="2511847"/>
            <a:ext cx="6937705" cy="4082462"/>
          </a:xfrm>
        </p:spPr>
        <p:txBody>
          <a:bodyPr bIns="0">
            <a:normAutofit/>
          </a:bodyPr>
          <a:lstStyle/>
          <a:p>
            <a:r>
              <a:rPr lang="en-US" dirty="0">
                <a:solidFill>
                  <a:schemeClr val="bg1"/>
                </a:solidFill>
              </a:rPr>
              <a:t>Interested in other happenings at ASC? </a:t>
            </a:r>
          </a:p>
          <a:p>
            <a:r>
              <a:rPr lang="en-US" b="1" u="sng" dirty="0">
                <a:solidFill>
                  <a:schemeClr val="bg1"/>
                </a:solidFill>
                <a:hlinkClick r:id="rId3" tooltip="https://artsandscience.org/stay-informed/">
                  <a:extLst>
                    <a:ext uri="{A12FA001-AC4F-418D-AE19-62706E023703}">
                      <ahyp:hlinkClr xmlns:ahyp="http://schemas.microsoft.com/office/drawing/2018/hyperlinkcolor" val="tx"/>
                    </a:ext>
                  </a:extLst>
                </a:hlinkClick>
              </a:rPr>
              <a:t>Click Here to sign up for our newsletter!</a:t>
            </a:r>
            <a:r>
              <a:rPr lang="en-US" dirty="0">
                <a:solidFill>
                  <a:schemeClr val="bg1"/>
                </a:solidFill>
              </a:rPr>
              <a:t> </a:t>
            </a:r>
          </a:p>
          <a:p>
            <a:r>
              <a:rPr lang="en-US" dirty="0">
                <a:solidFill>
                  <a:schemeClr val="bg1"/>
                </a:solidFill>
              </a:rPr>
              <a:t>Website: </a:t>
            </a:r>
            <a:r>
              <a:rPr lang="en-US" dirty="0">
                <a:solidFill>
                  <a:schemeClr val="bg1"/>
                </a:solidFill>
                <a:hlinkClick r:id="rId4">
                  <a:extLst>
                    <a:ext uri="{A12FA001-AC4F-418D-AE19-62706E023703}">
                      <ahyp:hlinkClr xmlns:ahyp="http://schemas.microsoft.com/office/drawing/2018/hyperlinkcolor" val="tx"/>
                    </a:ext>
                  </a:extLst>
                </a:hlinkClick>
              </a:rPr>
              <a:t>www.artsandscience.org</a:t>
            </a:r>
            <a:r>
              <a:rPr lang="en-US" dirty="0">
                <a:solidFill>
                  <a:schemeClr val="bg1"/>
                </a:solidFill>
              </a:rPr>
              <a:t> </a:t>
            </a:r>
          </a:p>
          <a:p>
            <a:r>
              <a:rPr lang="en-US" dirty="0">
                <a:solidFill>
                  <a:schemeClr val="bg1"/>
                </a:solidFill>
              </a:rPr>
              <a:t>We appreciate your interest in the Strategic Investment Grant!</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D5A1-4279-8E45-9A85-256CFEB6B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7C51E-F0C8-BEB5-F8AA-0B2B6DB53C0A}"/>
              </a:ext>
            </a:extLst>
          </p:cNvPr>
          <p:cNvSpPr>
            <a:spLocks noGrp="1"/>
          </p:cNvSpPr>
          <p:nvPr>
            <p:ph type="title"/>
          </p:nvPr>
        </p:nvSpPr>
        <p:spPr>
          <a:xfrm>
            <a:off x="4933950" y="429461"/>
            <a:ext cx="6343650" cy="979461"/>
          </a:xfrm>
        </p:spPr>
        <p:txBody>
          <a:bodyPr>
            <a:normAutofit/>
          </a:bodyPr>
          <a:lstStyle/>
          <a:p>
            <a:r>
              <a:rPr lang="en-US"/>
              <a:t>Purpose</a:t>
            </a:r>
            <a:endParaRPr lang="en-ZA"/>
          </a:p>
        </p:txBody>
      </p:sp>
      <p:sp>
        <p:nvSpPr>
          <p:cNvPr id="3" name="Subtitle 2">
            <a:extLst>
              <a:ext uri="{FF2B5EF4-FFF2-40B4-BE49-F238E27FC236}">
                <a16:creationId xmlns:a16="http://schemas.microsoft.com/office/drawing/2014/main" id="{CE195E7D-9AA2-446D-C1E2-55B0C46F97F5}"/>
              </a:ext>
            </a:extLst>
          </p:cNvPr>
          <p:cNvSpPr>
            <a:spLocks noGrp="1"/>
          </p:cNvSpPr>
          <p:nvPr>
            <p:ph sz="half" idx="14"/>
          </p:nvPr>
        </p:nvSpPr>
        <p:spPr>
          <a:xfrm>
            <a:off x="4640167" y="1731444"/>
            <a:ext cx="6905510" cy="4807468"/>
          </a:xfrm>
        </p:spPr>
        <p:txBody>
          <a:bodyPr>
            <a:normAutofit fontScale="70000" lnSpcReduction="20000"/>
          </a:bodyPr>
          <a:lstStyle/>
          <a:p>
            <a:r>
              <a:rPr lang="en-US" dirty="0"/>
              <a:t>The </a:t>
            </a:r>
            <a:r>
              <a:rPr lang="en-US" b="1" dirty="0"/>
              <a:t>Strategic Investment Grant</a:t>
            </a:r>
            <a:r>
              <a:rPr lang="en-US" dirty="0"/>
              <a:t> is designed to provide funding to established nonprofits in Mecklenburg County with a primary mission centralized in arts, science, history, and/or heritage. This support will fund </a:t>
            </a:r>
            <a:r>
              <a:rPr lang="en-US" i="1" dirty="0"/>
              <a:t>one-time strategic opportunities </a:t>
            </a:r>
            <a:r>
              <a:rPr lang="en-US" dirty="0"/>
              <a:t>to invest in their organization's growth and sustainability. These project-based grants aim to significantly improve an organization’s management, strengthen fundraising, provide a unique learning opportunity for staff/board, and/or achieve operating efficiencies for maximized impact. By investing in these capacity-building initiatives among local nonprofits and fostering collaboration throughout the creative ecosystem and with other sectors, this grant recognizes that </a:t>
            </a:r>
            <a:r>
              <a:rPr lang="en-US" b="1" dirty="0"/>
              <a:t>targeted strategic investments are fundamental to achieving sustained community benefit</a:t>
            </a:r>
            <a:r>
              <a:rPr lang="en-US" dirty="0"/>
              <a:t>. </a:t>
            </a:r>
          </a:p>
        </p:txBody>
      </p:sp>
      <p:sp>
        <p:nvSpPr>
          <p:cNvPr id="6" name="Slide Number Placeholder 5">
            <a:extLst>
              <a:ext uri="{FF2B5EF4-FFF2-40B4-BE49-F238E27FC236}">
                <a16:creationId xmlns:a16="http://schemas.microsoft.com/office/drawing/2014/main" id="{7C3405B7-52DD-1AFD-BE6A-5B06138DF31B}"/>
              </a:ext>
            </a:extLst>
          </p:cNvPr>
          <p:cNvSpPr>
            <a:spLocks noGrp="1"/>
          </p:cNvSpPr>
          <p:nvPr>
            <p:ph type="sldNum" sz="quarter" idx="12"/>
          </p:nvPr>
        </p:nvSpPr>
        <p:spPr/>
        <p:txBody>
          <a:bodyPr/>
          <a:lstStyle/>
          <a:p>
            <a:fld id="{B5CEABB6-07DC-46E8-9B57-56EC44A396E5}" type="slidenum">
              <a:rPr lang="en-US" smtClean="0"/>
              <a:pPr/>
              <a:t>3</a:t>
            </a:fld>
            <a:endParaRPr lang="en-US"/>
          </a:p>
        </p:txBody>
      </p:sp>
    </p:spTree>
    <p:extLst>
      <p:ext uri="{BB962C8B-B14F-4D97-AF65-F5344CB8AC3E}">
        <p14:creationId xmlns:p14="http://schemas.microsoft.com/office/powerpoint/2010/main" val="131182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896112"/>
            <a:ext cx="6589150" cy="1988706"/>
          </a:xfrm>
        </p:spPr>
        <p:txBody>
          <a:bodyPr>
            <a:normAutofit fontScale="90000"/>
          </a:bodyPr>
          <a:lstStyle/>
          <a:p>
            <a:r>
              <a:rPr lang="en-US" dirty="0"/>
              <a:t>City of Charlotte &amp; Mecklenburg County Strategic Support</a:t>
            </a:r>
            <a:r>
              <a:rPr lang="en-US" b="0" dirty="0"/>
              <a:t> </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1" y="3006004"/>
            <a:ext cx="6729470" cy="3609288"/>
          </a:xfrm>
        </p:spPr>
        <p:txBody>
          <a:bodyPr vert="horz" lIns="91440" tIns="45720" rIns="91440" bIns="45720" rtlCol="0" anchor="t">
            <a:normAutofit/>
          </a:bodyPr>
          <a:lstStyle/>
          <a:p>
            <a:pPr>
              <a:lnSpc>
                <a:spcPts val="2500"/>
              </a:lnSpc>
              <a:spcAft>
                <a:spcPts val="0"/>
              </a:spcAft>
            </a:pPr>
            <a:r>
              <a:rPr lang="en-US" sz="2400" dirty="0"/>
              <a:t>The Strategic Investment Grant stemmed from the research and development of the City of Charlotte Arts &amp; Culture Plan, which outlined a vision to nurture and grow the arts and culture sector in the Charlotte-Mecklenburg area.  </a:t>
            </a:r>
            <a:r>
              <a:rPr lang="en-US" sz="2400"/>
              <a:t>Capacity-building grants to organizations provide sustainability, strategy, and/or operating efficiencies. </a:t>
            </a:r>
            <a:endParaRPr lang="en-US" sz="2400" dirty="0"/>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a:t>
            </a:fld>
            <a:endParaRPr lang="en-US"/>
          </a:p>
        </p:txBody>
      </p:sp>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665743" y="0"/>
            <a:ext cx="6594768" cy="1271079"/>
          </a:xfrm>
        </p:spPr>
        <p:txBody>
          <a:bodyPr>
            <a:normAutofit/>
          </a:bodyPr>
          <a:lstStyle/>
          <a:p>
            <a:r>
              <a:rPr lang="en-US"/>
              <a:t>Who can apply?</a:t>
            </a:r>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E74823-655C-873C-B431-57A354EC72DD}"/>
              </a:ext>
            </a:extLst>
          </p:cNvPr>
          <p:cNvSpPr txBox="1"/>
          <p:nvPr/>
        </p:nvSpPr>
        <p:spPr>
          <a:xfrm>
            <a:off x="4368522" y="1080596"/>
            <a:ext cx="7823478" cy="5632311"/>
          </a:xfrm>
          <a:prstGeom prst="rect">
            <a:avLst/>
          </a:prstGeom>
          <a:noFill/>
        </p:spPr>
        <p:txBody>
          <a:bodyPr wrap="square" rtlCol="0">
            <a:spAutoFit/>
          </a:bodyPr>
          <a:lstStyle/>
          <a:p>
            <a:pPr marL="285750" indent="-285750" fontAlgn="base">
              <a:buFont typeface="Arial" panose="020B0604020202020204" pitchFamily="34" charset="0"/>
              <a:buChar char="•"/>
            </a:pPr>
            <a:r>
              <a:rPr lang="en-US" sz="3000" dirty="0">
                <a:solidFill>
                  <a:schemeClr val="bg1"/>
                </a:solidFill>
              </a:rPr>
              <a:t>Mecklenburg County-based 501(c)(3) not-for-profit organizations with a primary mission of arts, science, history, or heritage.  </a:t>
            </a:r>
          </a:p>
          <a:p>
            <a:pPr marL="742950" lvl="1" indent="-285750" fontAlgn="base">
              <a:buFont typeface="Arial" panose="020B0604020202020204" pitchFamily="34" charset="0"/>
              <a:buChar char="•"/>
            </a:pPr>
            <a:r>
              <a:rPr lang="en-US" sz="2600" dirty="0">
                <a:solidFill>
                  <a:schemeClr val="bg1"/>
                </a:solidFill>
              </a:rPr>
              <a:t>Public and independent schools, colleges and universities, after-school programs, and camps are not eligible.  </a:t>
            </a:r>
          </a:p>
          <a:p>
            <a:pPr marL="285750" indent="-285750" fontAlgn="base">
              <a:buFont typeface="Arial" panose="020B0604020202020204" pitchFamily="34" charset="0"/>
              <a:buChar char="•"/>
            </a:pPr>
            <a:r>
              <a:rPr lang="en-US" sz="3000" dirty="0">
                <a:solidFill>
                  <a:schemeClr val="bg1"/>
                </a:solidFill>
              </a:rPr>
              <a:t>Priority will be given to organizations with annual operating budgets under $1.25 million. </a:t>
            </a:r>
          </a:p>
          <a:p>
            <a:pPr marL="285750" indent="-285750" fontAlgn="base">
              <a:buFont typeface="Arial" panose="020B0604020202020204" pitchFamily="34" charset="0"/>
              <a:buChar char="•"/>
            </a:pPr>
            <a:r>
              <a:rPr lang="en-US" sz="3000" dirty="0">
                <a:solidFill>
                  <a:schemeClr val="bg1"/>
                </a:solidFill>
              </a:rPr>
              <a:t>Organizations must have at least a 2-year history of serving Mecklenburg County.</a:t>
            </a:r>
          </a:p>
        </p:txBody>
      </p:sp>
    </p:spTree>
    <p:extLst>
      <p:ext uri="{BB962C8B-B14F-4D97-AF65-F5344CB8AC3E}">
        <p14:creationId xmlns:p14="http://schemas.microsoft.com/office/powerpoint/2010/main" val="70778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925D-AF23-EBB9-2F0E-8A2C255E3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872D9-CA7D-E3CE-1120-A88758EB514C}"/>
              </a:ext>
            </a:extLst>
          </p:cNvPr>
          <p:cNvSpPr>
            <a:spLocks noGrp="1"/>
          </p:cNvSpPr>
          <p:nvPr>
            <p:ph type="ctrTitle"/>
          </p:nvPr>
        </p:nvSpPr>
        <p:spPr>
          <a:xfrm>
            <a:off x="4665743" y="0"/>
            <a:ext cx="7441794" cy="1271079"/>
          </a:xfrm>
        </p:spPr>
        <p:txBody>
          <a:bodyPr>
            <a:normAutofit/>
          </a:bodyPr>
          <a:lstStyle/>
          <a:p>
            <a:r>
              <a:rPr lang="en-US" sz="3800" dirty="0"/>
              <a:t>Additional Requirements</a:t>
            </a:r>
          </a:p>
        </p:txBody>
      </p:sp>
      <p:pic>
        <p:nvPicPr>
          <p:cNvPr id="34" name="Picture Placeholder 33" descr="Aerial view of a neon highway intersection">
            <a:extLst>
              <a:ext uri="{FF2B5EF4-FFF2-40B4-BE49-F238E27FC236}">
                <a16:creationId xmlns:a16="http://schemas.microsoft.com/office/drawing/2014/main" id="{E6576A0F-FF9B-144D-1D69-92957E69EA54}"/>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E6E56202-F73A-4771-3454-26ADB1509907}"/>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D1CC319-C442-F95E-52BE-6D32601FD34D}"/>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E89EC09-0211-F3C7-F7C3-46F343CDAF99}"/>
              </a:ext>
            </a:extLst>
          </p:cNvPr>
          <p:cNvSpPr txBox="1"/>
          <p:nvPr/>
        </p:nvSpPr>
        <p:spPr>
          <a:xfrm>
            <a:off x="4368522" y="1080596"/>
            <a:ext cx="7823478" cy="5632311"/>
          </a:xfrm>
          <a:prstGeom prst="rect">
            <a:avLst/>
          </a:prstGeom>
          <a:noFill/>
        </p:spPr>
        <p:txBody>
          <a:bodyPr wrap="square" rtlCol="0">
            <a:spAutoFit/>
          </a:bodyPr>
          <a:lstStyle/>
          <a:p>
            <a:pPr marL="285750" indent="-285750" fontAlgn="base">
              <a:buFont typeface="Arial" panose="020B0604020202020204" pitchFamily="34" charset="0"/>
              <a:buChar char="•"/>
            </a:pPr>
            <a:r>
              <a:rPr lang="en-US" sz="3000" dirty="0">
                <a:solidFill>
                  <a:schemeClr val="bg1"/>
                </a:solidFill>
              </a:rPr>
              <a:t>Must be a 501(c)3 public charity</a:t>
            </a:r>
          </a:p>
          <a:p>
            <a:pPr marL="285750" indent="-285750" fontAlgn="base">
              <a:buFont typeface="Arial" panose="020B0604020202020204" pitchFamily="34" charset="0"/>
              <a:buChar char="•"/>
            </a:pPr>
            <a:r>
              <a:rPr lang="en-US" sz="3000" dirty="0">
                <a:solidFill>
                  <a:schemeClr val="bg1"/>
                </a:solidFill>
              </a:rPr>
              <a:t>Have an IRS determination letter</a:t>
            </a:r>
          </a:p>
          <a:p>
            <a:pPr marL="285750" indent="-285750" fontAlgn="base">
              <a:buFont typeface="Arial" panose="020B0604020202020204" pitchFamily="34" charset="0"/>
              <a:buChar char="•"/>
            </a:pPr>
            <a:r>
              <a:rPr lang="en-US" sz="3000" dirty="0">
                <a:solidFill>
                  <a:schemeClr val="bg1"/>
                </a:solidFill>
              </a:rPr>
              <a:t>Be in good status/current on filed tax returns</a:t>
            </a:r>
          </a:p>
          <a:p>
            <a:pPr marL="285750" indent="-285750" fontAlgn="base">
              <a:buFont typeface="Arial" panose="020B0604020202020204" pitchFamily="34" charset="0"/>
              <a:buChar char="•"/>
            </a:pPr>
            <a:r>
              <a:rPr lang="en-US" sz="3000" dirty="0">
                <a:solidFill>
                  <a:schemeClr val="bg1"/>
                </a:solidFill>
              </a:rPr>
              <a:t>Have a public-facing mission statement</a:t>
            </a:r>
          </a:p>
          <a:p>
            <a:pPr marL="285750" indent="-285750" fontAlgn="base">
              <a:buFont typeface="Arial" panose="020B0604020202020204" pitchFamily="34" charset="0"/>
              <a:buChar char="•"/>
            </a:pPr>
            <a:endParaRPr lang="en-US" sz="3000" dirty="0">
              <a:solidFill>
                <a:schemeClr val="bg1"/>
              </a:solidFill>
            </a:endParaRPr>
          </a:p>
          <a:p>
            <a:pPr marL="285750" indent="-285750" fontAlgn="base">
              <a:buFont typeface="Arial" panose="020B0604020202020204" pitchFamily="34" charset="0"/>
              <a:buChar char="•"/>
            </a:pPr>
            <a:endParaRPr lang="en-US" sz="3000">
              <a:solidFill>
                <a:schemeClr val="bg1"/>
              </a:solidFill>
            </a:endParaRPr>
          </a:p>
          <a:p>
            <a:pPr marL="285750" indent="-285750" fontAlgn="base">
              <a:buFont typeface="Arial" panose="020B0604020202020204" pitchFamily="34" charset="0"/>
              <a:buChar char="•"/>
            </a:pPr>
            <a:endParaRPr lang="en-US" sz="3000" dirty="0">
              <a:solidFill>
                <a:schemeClr val="bg1"/>
              </a:solidFill>
            </a:endParaRPr>
          </a:p>
          <a:p>
            <a:pPr marL="285750" indent="-285750" fontAlgn="base">
              <a:buFont typeface="Arial" panose="020B0604020202020204" pitchFamily="34" charset="0"/>
              <a:buChar char="•"/>
            </a:pPr>
            <a:r>
              <a:rPr lang="en-US" sz="3000" dirty="0">
                <a:solidFill>
                  <a:schemeClr val="bg1"/>
                </a:solidFill>
              </a:rPr>
              <a:t>The following requirements above are all part of FFTC’s due diligence process, which is run for every proposed awardee of an ASC grant.</a:t>
            </a:r>
          </a:p>
        </p:txBody>
      </p:sp>
    </p:spTree>
    <p:extLst>
      <p:ext uri="{BB962C8B-B14F-4D97-AF65-F5344CB8AC3E}">
        <p14:creationId xmlns:p14="http://schemas.microsoft.com/office/powerpoint/2010/main" val="13088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54D27-D0FF-AE03-D2AE-FB42102EB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D5ADB-A764-9B12-8C64-196C8C70A963}"/>
              </a:ext>
            </a:extLst>
          </p:cNvPr>
          <p:cNvSpPr>
            <a:spLocks noGrp="1"/>
          </p:cNvSpPr>
          <p:nvPr>
            <p:ph type="title"/>
          </p:nvPr>
        </p:nvSpPr>
        <p:spPr>
          <a:xfrm>
            <a:off x="762001" y="896112"/>
            <a:ext cx="6589150" cy="1988706"/>
          </a:xfrm>
        </p:spPr>
        <p:txBody>
          <a:bodyPr>
            <a:normAutofit/>
          </a:bodyPr>
          <a:lstStyle/>
          <a:p>
            <a:r>
              <a:rPr lang="en-US"/>
              <a:t>What is eligible?</a:t>
            </a:r>
          </a:p>
        </p:txBody>
      </p:sp>
      <p:sp>
        <p:nvSpPr>
          <p:cNvPr id="3" name="Content Placeholder 2">
            <a:extLst>
              <a:ext uri="{FF2B5EF4-FFF2-40B4-BE49-F238E27FC236}">
                <a16:creationId xmlns:a16="http://schemas.microsoft.com/office/drawing/2014/main" id="{5307CB85-70F9-877B-120D-0A8729711E4B}"/>
              </a:ext>
            </a:extLst>
          </p:cNvPr>
          <p:cNvSpPr>
            <a:spLocks noGrp="1"/>
          </p:cNvSpPr>
          <p:nvPr>
            <p:ph sz="half" idx="14"/>
          </p:nvPr>
        </p:nvSpPr>
        <p:spPr>
          <a:xfrm>
            <a:off x="352540" y="1714991"/>
            <a:ext cx="7689773" cy="4822651"/>
          </a:xfrm>
        </p:spPr>
        <p:txBody>
          <a:bodyPr vert="horz" lIns="91440" tIns="45720" rIns="91440" bIns="45720" rtlCol="0" anchor="t">
            <a:normAutofit/>
          </a:bodyPr>
          <a:lstStyle/>
          <a:p>
            <a:pPr>
              <a:lnSpc>
                <a:spcPts val="2400"/>
              </a:lnSpc>
            </a:pPr>
            <a:r>
              <a:rPr lang="en-US" sz="2200" dirty="0"/>
              <a:t>ASC will make grants for projects that run                   </a:t>
            </a:r>
            <a:r>
              <a:rPr lang="en-US" sz="2200" b="1" dirty="0"/>
              <a:t>October 1, 2025 </a:t>
            </a:r>
            <a:r>
              <a:rPr lang="en-US" sz="2200" dirty="0"/>
              <a:t>to </a:t>
            </a:r>
            <a:r>
              <a:rPr lang="en-US" sz="2200" b="1" dirty="0"/>
              <a:t>May 1, 2026</a:t>
            </a:r>
            <a:r>
              <a:rPr lang="en-US" sz="2200" dirty="0"/>
              <a:t>. </a:t>
            </a:r>
          </a:p>
          <a:p>
            <a:pPr>
              <a:lnSpc>
                <a:spcPts val="2400"/>
              </a:lnSpc>
            </a:pPr>
            <a:endParaRPr lang="en-US" sz="2200" dirty="0"/>
          </a:p>
          <a:p>
            <a:pPr>
              <a:lnSpc>
                <a:spcPts val="2400"/>
              </a:lnSpc>
            </a:pPr>
            <a:r>
              <a:rPr lang="en-US" sz="2200" dirty="0"/>
              <a:t>Eligible projects should be a one-time strategic opportunity to improve an organization’s management, develop audiences, strengthen fundraising, provide a unique learning opportunity for staff/board, and/or achieve operating efficiencies. </a:t>
            </a:r>
          </a:p>
          <a:p>
            <a:pPr>
              <a:lnSpc>
                <a:spcPts val="2400"/>
              </a:lnSpc>
            </a:pPr>
            <a:endParaRPr lang="en-US" sz="2200" dirty="0"/>
          </a:p>
          <a:p>
            <a:pPr>
              <a:lnSpc>
                <a:spcPts val="2400"/>
              </a:lnSpc>
            </a:pPr>
            <a:r>
              <a:rPr lang="en-US" sz="2200" dirty="0"/>
              <a:t>ASC strongly encourages projects that prioritize the organizational work of expanding its reach and impact so it can effectively engage the community to become their next audiences, stakeholders, volunteers, and supporters. </a:t>
            </a:r>
          </a:p>
        </p:txBody>
      </p:sp>
      <p:sp>
        <p:nvSpPr>
          <p:cNvPr id="6" name="Slide Number Placeholder 5">
            <a:extLst>
              <a:ext uri="{FF2B5EF4-FFF2-40B4-BE49-F238E27FC236}">
                <a16:creationId xmlns:a16="http://schemas.microsoft.com/office/drawing/2014/main" id="{98B5AFDB-BA8C-7A6E-0EF4-8CC3395FE92A}"/>
              </a:ext>
            </a:extLst>
          </p:cNvPr>
          <p:cNvSpPr>
            <a:spLocks noGrp="1"/>
          </p:cNvSpPr>
          <p:nvPr>
            <p:ph type="sldNum" sz="quarter" idx="12"/>
          </p:nvPr>
        </p:nvSpPr>
        <p:spPr/>
        <p:txBody>
          <a:bodyPr/>
          <a:lstStyle/>
          <a:p>
            <a:fld id="{B5CEABB6-07DC-46E8-9B57-56EC44A396E5}" type="slidenum">
              <a:rPr lang="en-US" smtClean="0"/>
              <a:pPr/>
              <a:t>7</a:t>
            </a:fld>
            <a:endParaRPr lang="en-US"/>
          </a:p>
        </p:txBody>
      </p:sp>
    </p:spTree>
    <p:extLst>
      <p:ext uri="{BB962C8B-B14F-4D97-AF65-F5344CB8AC3E}">
        <p14:creationId xmlns:p14="http://schemas.microsoft.com/office/powerpoint/2010/main" val="35542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B1B6-BFCA-77E9-F0A8-BFBAF1FE7DCF}"/>
              </a:ext>
            </a:extLst>
          </p:cNvPr>
          <p:cNvSpPr>
            <a:spLocks noGrp="1"/>
          </p:cNvSpPr>
          <p:nvPr>
            <p:ph type="title"/>
          </p:nvPr>
        </p:nvSpPr>
        <p:spPr>
          <a:xfrm>
            <a:off x="757375" y="260866"/>
            <a:ext cx="10668000" cy="1325563"/>
          </a:xfrm>
        </p:spPr>
        <p:txBody>
          <a:bodyPr/>
          <a:lstStyle/>
          <a:p>
            <a:r>
              <a:rPr lang="en-US" dirty="0"/>
              <a:t>Examples of Eligible Projects</a:t>
            </a:r>
          </a:p>
        </p:txBody>
      </p:sp>
      <p:sp>
        <p:nvSpPr>
          <p:cNvPr id="3" name="Text Placeholder 2">
            <a:extLst>
              <a:ext uri="{FF2B5EF4-FFF2-40B4-BE49-F238E27FC236}">
                <a16:creationId xmlns:a16="http://schemas.microsoft.com/office/drawing/2014/main" id="{99DBACAD-1359-01D0-7738-A8E5C39A3F24}"/>
              </a:ext>
            </a:extLst>
          </p:cNvPr>
          <p:cNvSpPr>
            <a:spLocks noGrp="1"/>
          </p:cNvSpPr>
          <p:nvPr>
            <p:ph type="body" sz="quarter" idx="13"/>
          </p:nvPr>
        </p:nvSpPr>
        <p:spPr>
          <a:xfrm>
            <a:off x="341523" y="947451"/>
            <a:ext cx="11942284" cy="6031735"/>
          </a:xfrm>
        </p:spPr>
        <p:txBody>
          <a:bodyPr>
            <a:normAutofit lnSpcReduction="10000"/>
          </a:bodyPr>
          <a:lstStyle/>
          <a:p>
            <a:r>
              <a:rPr lang="en-US" dirty="0"/>
              <a:t>One-time costs related to the implementation of new software (new CRM, etc.) </a:t>
            </a:r>
          </a:p>
          <a:p>
            <a:r>
              <a:rPr lang="en-US" dirty="0"/>
              <a:t>Upgrading cybersecurity measures and software programs</a:t>
            </a:r>
          </a:p>
          <a:p>
            <a:r>
              <a:rPr lang="en-US" dirty="0"/>
              <a:t>Sending a staff member to a conference within their respective concentration-area for professional development and growth (ideally, this is a new offering – not something previously budgeted)</a:t>
            </a:r>
          </a:p>
          <a:p>
            <a:r>
              <a:rPr lang="en-US" dirty="0"/>
              <a:t>Developing an internal leadership development program </a:t>
            </a:r>
          </a:p>
          <a:p>
            <a:r>
              <a:rPr lang="en-US" dirty="0"/>
              <a:t>Bringing in an expert for a board governance workshop </a:t>
            </a:r>
          </a:p>
          <a:p>
            <a:r>
              <a:rPr lang="en-US" dirty="0"/>
              <a:t>Engaging with a fundraising consultant to develop a major gifts strategy </a:t>
            </a:r>
          </a:p>
          <a:p>
            <a:r>
              <a:rPr lang="en-US" dirty="0"/>
              <a:t>Creating accessible program materials in multiple languages </a:t>
            </a:r>
          </a:p>
          <a:p>
            <a:r>
              <a:rPr lang="en-US" dirty="0"/>
              <a:t>Hire a consultant to assist your senior team and board craft a strategic plan </a:t>
            </a:r>
          </a:p>
          <a:p>
            <a:r>
              <a:rPr lang="en-US" dirty="0"/>
              <a:t>Launching a new targeted digital marketing campaign to reach new audiences </a:t>
            </a:r>
          </a:p>
          <a:p>
            <a:r>
              <a:rPr lang="en-US" dirty="0"/>
              <a:t>Consolidate your HR operations through a streamlined HRIS platform </a:t>
            </a:r>
          </a:p>
          <a:p>
            <a:r>
              <a:rPr lang="en-US" dirty="0"/>
              <a:t>Technology improvements needed to increase the impact and reach of their work. This includes the purchase and installation of hardware (ex. Live streaming equipment, new camera for high-res program documentation, etc.).  </a:t>
            </a:r>
          </a:p>
          <a:p>
            <a:pPr lvl="1"/>
            <a:r>
              <a:rPr lang="en-US" dirty="0"/>
              <a:t>Please note: This final option listed is only available to organizations with an operating budget of $1.25 million or less. </a:t>
            </a:r>
          </a:p>
        </p:txBody>
      </p:sp>
      <p:sp>
        <p:nvSpPr>
          <p:cNvPr id="5" name="Slide Number Placeholder 4">
            <a:extLst>
              <a:ext uri="{FF2B5EF4-FFF2-40B4-BE49-F238E27FC236}">
                <a16:creationId xmlns:a16="http://schemas.microsoft.com/office/drawing/2014/main" id="{9CBC7CA5-F4AD-1651-8E8A-323F8B4752BB}"/>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117042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530D-B3D3-955B-DC51-05BC44590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ED3DE-5369-760A-FBA6-DE603CA4ACED}"/>
              </a:ext>
            </a:extLst>
          </p:cNvPr>
          <p:cNvSpPr>
            <a:spLocks noGrp="1"/>
          </p:cNvSpPr>
          <p:nvPr>
            <p:ph type="ctrTitle"/>
          </p:nvPr>
        </p:nvSpPr>
        <p:spPr>
          <a:xfrm>
            <a:off x="4665742" y="0"/>
            <a:ext cx="7067221" cy="1271079"/>
          </a:xfrm>
        </p:spPr>
        <p:txBody>
          <a:bodyPr>
            <a:normAutofit/>
          </a:bodyPr>
          <a:lstStyle/>
          <a:p>
            <a:r>
              <a:rPr lang="en-US" sz="3600" dirty="0"/>
              <a:t>What/</a:t>
            </a:r>
            <a:r>
              <a:rPr lang="en-US" sz="3600" dirty="0" err="1"/>
              <a:t>WHo</a:t>
            </a:r>
            <a:r>
              <a:rPr lang="en-US" sz="3600" dirty="0"/>
              <a:t> is not eligible?</a:t>
            </a:r>
          </a:p>
        </p:txBody>
      </p:sp>
      <p:pic>
        <p:nvPicPr>
          <p:cNvPr id="34" name="Picture Placeholder 33" descr="Aerial view of a neon highway intersection">
            <a:extLst>
              <a:ext uri="{FF2B5EF4-FFF2-40B4-BE49-F238E27FC236}">
                <a16:creationId xmlns:a16="http://schemas.microsoft.com/office/drawing/2014/main" id="{611EF516-155C-8C4A-47EC-2DAA01054C66}"/>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69FBE00F-40CC-C600-2840-845628FB34EB}"/>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1AA13F8-F0A6-9C32-C4CF-089504AF38FE}"/>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82787B-B5A3-1010-D17F-3D4625434981}"/>
              </a:ext>
            </a:extLst>
          </p:cNvPr>
          <p:cNvSpPr txBox="1"/>
          <p:nvPr/>
        </p:nvSpPr>
        <p:spPr>
          <a:xfrm>
            <a:off x="4240889" y="1156137"/>
            <a:ext cx="7749985" cy="5586145"/>
          </a:xfrm>
          <a:prstGeom prst="rect">
            <a:avLst/>
          </a:prstGeom>
          <a:noFill/>
        </p:spPr>
        <p:txBody>
          <a:bodyPr wrap="square" rtlCol="0">
            <a:spAutoFit/>
          </a:bodyPr>
          <a:lstStyle/>
          <a:p>
            <a:pPr marL="285750" indent="-285750" fontAlgn="base">
              <a:buFont typeface="Arial" panose="020B0604020202020204" pitchFamily="34" charset="0"/>
              <a:buChar char="•"/>
            </a:pPr>
            <a:r>
              <a:rPr lang="en-US" sz="2100" dirty="0">
                <a:solidFill>
                  <a:schemeClr val="bg1"/>
                </a:solidFill>
              </a:rPr>
              <a:t>General operating support </a:t>
            </a:r>
          </a:p>
          <a:p>
            <a:pPr marL="285750" indent="-285750" fontAlgn="base">
              <a:buFont typeface="Arial" panose="020B0604020202020204" pitchFamily="34" charset="0"/>
              <a:buChar char="•"/>
            </a:pPr>
            <a:r>
              <a:rPr lang="en-US" sz="2100" dirty="0">
                <a:solidFill>
                  <a:schemeClr val="bg1"/>
                </a:solidFill>
              </a:rPr>
              <a:t>Existing staff salaries or benefits </a:t>
            </a:r>
          </a:p>
          <a:p>
            <a:pPr marL="285750" indent="-285750" fontAlgn="base">
              <a:buFont typeface="Arial" panose="020B0604020202020204" pitchFamily="34" charset="0"/>
              <a:buChar char="•"/>
            </a:pPr>
            <a:r>
              <a:rPr lang="en-US" sz="2100" dirty="0">
                <a:solidFill>
                  <a:schemeClr val="bg1"/>
                </a:solidFill>
              </a:rPr>
              <a:t>Ongoing programs, staff or operating costs </a:t>
            </a:r>
          </a:p>
          <a:p>
            <a:pPr marL="285750" indent="-285750" fontAlgn="base">
              <a:buFont typeface="Arial" panose="020B0604020202020204" pitchFamily="34" charset="0"/>
              <a:buChar char="•"/>
            </a:pPr>
            <a:r>
              <a:rPr lang="en-US" sz="2100" dirty="0">
                <a:solidFill>
                  <a:schemeClr val="bg1"/>
                </a:solidFill>
              </a:rPr>
              <a:t>Multi-year requests </a:t>
            </a:r>
          </a:p>
          <a:p>
            <a:pPr marL="285750" indent="-285750" fontAlgn="base">
              <a:buFont typeface="Arial" panose="020B0604020202020204" pitchFamily="34" charset="0"/>
              <a:buChar char="•"/>
            </a:pPr>
            <a:r>
              <a:rPr lang="en-US" sz="2100" dirty="0">
                <a:solidFill>
                  <a:schemeClr val="bg1"/>
                </a:solidFill>
              </a:rPr>
              <a:t>Annual product licenses, membership fees, web hosting fees, etc. that are already included in your organization’s operating budget. </a:t>
            </a:r>
          </a:p>
          <a:p>
            <a:pPr marL="285750" indent="-285750" fontAlgn="base">
              <a:buFont typeface="Arial" panose="020B0604020202020204" pitchFamily="34" charset="0"/>
              <a:buChar char="•"/>
            </a:pPr>
            <a:r>
              <a:rPr lang="en-US" sz="2100" dirty="0">
                <a:solidFill>
                  <a:schemeClr val="bg1"/>
                </a:solidFill>
              </a:rPr>
              <a:t>Projects already covered fully by another funding source. </a:t>
            </a:r>
          </a:p>
          <a:p>
            <a:pPr marL="285750" indent="-285750" fontAlgn="base">
              <a:buFont typeface="Arial" panose="020B0604020202020204" pitchFamily="34" charset="0"/>
              <a:buChar char="•"/>
            </a:pPr>
            <a:r>
              <a:rPr lang="en-US" sz="2100" dirty="0">
                <a:solidFill>
                  <a:schemeClr val="bg1"/>
                </a:solidFill>
              </a:rPr>
              <a:t>Applications to support existing programming the organization offers to the public will not be considered for funding. </a:t>
            </a:r>
          </a:p>
          <a:p>
            <a:pPr marL="285750" indent="-285750" fontAlgn="base">
              <a:buFont typeface="Arial" panose="020B0604020202020204" pitchFamily="34" charset="0"/>
              <a:buChar char="•"/>
            </a:pPr>
            <a:r>
              <a:rPr lang="en-US" sz="2100" dirty="0">
                <a:solidFill>
                  <a:schemeClr val="bg1"/>
                </a:solidFill>
              </a:rPr>
              <a:t>Request to support programming the organization offers to the public (materials, rental costs, etc.) </a:t>
            </a:r>
          </a:p>
          <a:p>
            <a:pPr marL="285750" indent="-285750" fontAlgn="base">
              <a:buFont typeface="Arial" panose="020B0604020202020204" pitchFamily="34" charset="0"/>
              <a:buChar char="•"/>
            </a:pPr>
            <a:r>
              <a:rPr lang="en-US" sz="2100" dirty="0">
                <a:solidFill>
                  <a:schemeClr val="bg1"/>
                </a:solidFill>
              </a:rPr>
              <a:t>Private non-operating foundations are not eligible to apply.</a:t>
            </a:r>
          </a:p>
          <a:p>
            <a:pPr marL="285750" indent="-285750" fontAlgn="base">
              <a:buFont typeface="Arial" panose="020B0604020202020204" pitchFamily="34" charset="0"/>
              <a:buChar char="•"/>
            </a:pPr>
            <a:r>
              <a:rPr lang="en-US" sz="2100" dirty="0">
                <a:solidFill>
                  <a:schemeClr val="bg1"/>
                </a:solidFill>
              </a:rPr>
              <a:t>Organizations located outside of Mecklenburg County.  </a:t>
            </a:r>
          </a:p>
          <a:p>
            <a:pPr marL="285750" indent="-285750" fontAlgn="base">
              <a:buFont typeface="Arial" panose="020B0604020202020204" pitchFamily="34" charset="0"/>
              <a:buChar char="•"/>
            </a:pPr>
            <a:r>
              <a:rPr lang="en-US" sz="2100" dirty="0">
                <a:solidFill>
                  <a:schemeClr val="bg1"/>
                </a:solidFill>
              </a:rPr>
              <a:t>Organizations that have delinquent paperwork for a previously funded ASC grant are not eligible. </a:t>
            </a:r>
          </a:p>
        </p:txBody>
      </p:sp>
    </p:spTree>
    <p:extLst>
      <p:ext uri="{BB962C8B-B14F-4D97-AF65-F5344CB8AC3E}">
        <p14:creationId xmlns:p14="http://schemas.microsoft.com/office/powerpoint/2010/main" val="3783080941"/>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56152a-13d1-4ca8-a3c0-ef28fc7001d2" xsi:nil="true"/>
    <lcf76f155ced4ddcb4097134ff3c332f xmlns="0ee6b384-1e35-47d4-9b66-58c6176557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EB30151438AE4D89040F690971AA5D" ma:contentTypeVersion="13" ma:contentTypeDescription="Create a new document." ma:contentTypeScope="" ma:versionID="c49bbd56d13a093a2f6af317d15600f8">
  <xsd:schema xmlns:xsd="http://www.w3.org/2001/XMLSchema" xmlns:xs="http://www.w3.org/2001/XMLSchema" xmlns:p="http://schemas.microsoft.com/office/2006/metadata/properties" xmlns:ns2="0ee6b384-1e35-47d4-9b66-58c617655771" xmlns:ns3="7356152a-13d1-4ca8-a3c0-ef28fc7001d2" targetNamespace="http://schemas.microsoft.com/office/2006/metadata/properties" ma:root="true" ma:fieldsID="69673d1134f13eefd501a0461b3acd3d" ns2:_="" ns3:_="">
    <xsd:import namespace="0ee6b384-1e35-47d4-9b66-58c617655771"/>
    <xsd:import namespace="7356152a-13d1-4ca8-a3c0-ef28fc7001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6b384-1e35-47d4-9b66-58c617655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c6553fb-64f6-4e59-9692-ca8483d9be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6152a-13d1-4ca8-a3c0-ef28fc7001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cfb17f-7e5f-4d96-975d-95f03712d771}" ma:internalName="TaxCatchAll" ma:showField="CatchAllData" ma:web="7356152a-13d1-4ca8-a3c0-ef28fc700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5614A-92F9-4391-AC3D-F3F5B0704F9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7356152a-13d1-4ca8-a3c0-ef28fc7001d2"/>
    <ds:schemaRef ds:uri="0ee6b384-1e35-47d4-9b66-58c617655771"/>
  </ds:schemaRefs>
</ds:datastoreItem>
</file>

<file path=customXml/itemProps2.xml><?xml version="1.0" encoding="utf-8"?>
<ds:datastoreItem xmlns:ds="http://schemas.openxmlformats.org/officeDocument/2006/customXml" ds:itemID="{CC4C9372-6A9C-4420-81A8-6EC0AEEC0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6b384-1e35-47d4-9b66-58c617655771"/>
    <ds:schemaRef ds:uri="7356152a-13d1-4ca8-a3c0-ef28fc700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{E1A30A63-7F63-4EB5-AD26-9483DF9E7A21}TF55c86556-70ea-476e-aa05-13a38f2d5b0da1381d77_win32-a3c664429073</Template>
  <TotalTime>101</TotalTime>
  <Words>1926</Words>
  <Application>Microsoft Office PowerPoint</Application>
  <PresentationFormat>Widescreen</PresentationFormat>
  <Paragraphs>165</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Avenir Next LT Pro</vt:lpstr>
      <vt:lpstr>Calibri</vt:lpstr>
      <vt:lpstr>Custom</vt:lpstr>
      <vt:lpstr>Strategic investment Grants</vt:lpstr>
      <vt:lpstr>Agenda</vt:lpstr>
      <vt:lpstr>Purpose</vt:lpstr>
      <vt:lpstr>City of Charlotte &amp; Mecklenburg County Strategic Support </vt:lpstr>
      <vt:lpstr>Who can apply?</vt:lpstr>
      <vt:lpstr>Additional Requirements</vt:lpstr>
      <vt:lpstr>What is eligible?</vt:lpstr>
      <vt:lpstr>Examples of Eligible Projects</vt:lpstr>
      <vt:lpstr>What/WHo is not eligible?</vt:lpstr>
      <vt:lpstr>How much can I request?</vt:lpstr>
      <vt:lpstr>Application components ​</vt:lpstr>
      <vt:lpstr>Organization Overview</vt:lpstr>
      <vt:lpstr>Narrative Proposal</vt:lpstr>
      <vt:lpstr>Budget</vt:lpstr>
      <vt:lpstr>Evaluation Criteria</vt:lpstr>
      <vt:lpstr>Required reporting</vt:lpstr>
      <vt:lpstr>How to apply</vt:lpstr>
      <vt:lpstr>What's next?</vt:lpstr>
      <vt:lpstr>General Q &amp; A</vt:lpstr>
      <vt:lpstr>Open Q &amp; A</vt:lpstr>
      <vt:lpstr>THANK YOU for all you do!</vt:lpstr>
    </vt:vector>
  </TitlesOfParts>
  <Company>Foundation For The Carolinas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Micah Deer</dc:creator>
  <cp:lastModifiedBy>Micah Deer</cp:lastModifiedBy>
  <cp:revision>7</cp:revision>
  <dcterms:created xsi:type="dcterms:W3CDTF">2025-09-09T11:50:46Z</dcterms:created>
  <dcterms:modified xsi:type="dcterms:W3CDTF">2025-10-03T16:05:03Z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0x01010016EB30151438AE4D89040F690971AA5D</vt:lpwstr>
  </property>
</Properties>
</file>